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15"/>
  </p:notesMasterIdLst>
  <p:sldIdLst>
    <p:sldId id="424" r:id="rId5"/>
    <p:sldId id="423" r:id="rId6"/>
    <p:sldId id="402" r:id="rId7"/>
    <p:sldId id="425" r:id="rId8"/>
    <p:sldId id="384" r:id="rId9"/>
    <p:sldId id="385" r:id="rId10"/>
    <p:sldId id="426" r:id="rId11"/>
    <p:sldId id="386" r:id="rId12"/>
    <p:sldId id="383" r:id="rId13"/>
    <p:sldId id="376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otham Black" pitchFamily="50" charset="0"/>
      <p:regular r:id="rId20"/>
    </p:embeddedFont>
    <p:embeddedFont>
      <p:font typeface="Gotham Bold" pitchFamily="50" charset="0"/>
      <p:regular r:id="rId21"/>
      <p:italic r:id="rId22"/>
    </p:embeddedFont>
    <p:embeddedFont>
      <p:font typeface="Gotham Book" pitchFamily="50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27163612-0606-42B8-93E5-8C1662347085}">
          <p14:sldIdLst>
            <p14:sldId id="424"/>
            <p14:sldId id="423"/>
            <p14:sldId id="402"/>
            <p14:sldId id="425"/>
            <p14:sldId id="384"/>
            <p14:sldId id="385"/>
            <p14:sldId id="426"/>
            <p14:sldId id="386"/>
            <p14:sldId id="383"/>
            <p14:sldId id="3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C6F3"/>
    <a:srgbClr val="2E3439"/>
    <a:srgbClr val="B0A3CF"/>
    <a:srgbClr val="EE296E"/>
    <a:srgbClr val="6CBFA5"/>
    <a:srgbClr val="F46671"/>
    <a:srgbClr val="FF46AF"/>
    <a:srgbClr val="FF4456"/>
    <a:srgbClr val="007FA2"/>
    <a:srgbClr val="FF405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3817" autoAdjust="0"/>
  </p:normalViewPr>
  <p:slideViewPr>
    <p:cSldViewPr snapToGrid="0" showGuides="1">
      <p:cViewPr varScale="1">
        <p:scale>
          <a:sx n="64" d="100"/>
          <a:sy n="64" d="100"/>
        </p:scale>
        <p:origin x="552" y="32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Colonne1</c:v>
                </c:pt>
              </c:strCache>
            </c:strRef>
          </c:tx>
          <c:explosion val="88"/>
          <c:dPt>
            <c:idx val="0"/>
            <c:bubble3D val="0"/>
            <c:spPr>
              <a:solidFill>
                <a:srgbClr val="B0A3C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5E4-427E-A24E-AC30E443F141}"/>
              </c:ext>
            </c:extLst>
          </c:dPt>
          <c:dPt>
            <c:idx val="1"/>
            <c:bubble3D val="0"/>
            <c:spPr>
              <a:solidFill>
                <a:srgbClr val="6CBFA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E4-427E-A24E-AC30E443F141}"/>
              </c:ext>
            </c:extLst>
          </c:dPt>
          <c:dPt>
            <c:idx val="2"/>
            <c:bubble3D val="0"/>
            <c:spPr>
              <a:solidFill>
                <a:srgbClr val="43C6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5E4-427E-A24E-AC30E443F141}"/>
              </c:ext>
            </c:extLst>
          </c:dPt>
          <c:dPt>
            <c:idx val="3"/>
            <c:bubble3D val="0"/>
            <c:spPr>
              <a:solidFill>
                <a:srgbClr val="EE296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5E4-427E-A24E-AC30E443F141}"/>
              </c:ext>
            </c:extLst>
          </c:dPt>
          <c:cat>
            <c:strRef>
              <c:f>Feuil1!$A$2:$A$5</c:f>
              <c:strCache>
                <c:ptCount val="4"/>
                <c:pt idx="0">
                  <c:v>inf</c:v>
                </c:pt>
                <c:pt idx="1">
                  <c:v>serv</c:v>
                </c:pt>
                <c:pt idx="2">
                  <c:v>édi</c:v>
                </c:pt>
                <c:pt idx="3">
                  <c:v>comm</c:v>
                </c:pt>
              </c:strCache>
            </c:strRef>
          </c:cat>
          <c:val>
            <c:numRef>
              <c:f>Feuil1!$B$2:$B$5</c:f>
              <c:numCache>
                <c:formatCode>0%</c:formatCode>
                <c:ptCount val="4"/>
                <c:pt idx="0">
                  <c:v>0.14000000000000001</c:v>
                </c:pt>
                <c:pt idx="1">
                  <c:v>0.13</c:v>
                </c:pt>
                <c:pt idx="2">
                  <c:v>0.11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E4-427E-A24E-AC30E443F1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4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CC39A7-01D0-4265-90DA-CA9794E04AFC}" type="datetimeFigureOut">
              <a:rPr lang="fr-FR" smtClean="0"/>
              <a:t>02/04/2020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1B226-A39C-4D0E-AD1D-B60C3AC0B09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044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tyimages.fr/detail/illustration/discussion-illustration-libre-de-droits/951455116?adppopup=tru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1B226-A39C-4D0E-AD1D-B60C3AC0B09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231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1B226-A39C-4D0E-AD1D-B60C3AC0B09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4081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METRE : https://www.gettyimages.fr/detail/illustration/under-construction-illustration-libre-de-droits/166011948?adppopup=true </a:t>
            </a:r>
          </a:p>
          <a:p>
            <a:r>
              <a:rPr lang="fr-FR" dirty="0">
                <a:hlinkClick r:id="rId3"/>
              </a:rPr>
              <a:t>PARTENAIRES : https://www.gettyimages.fr/detail/illustration/discussion-illustration-libre-de-droits/951455116?adppopup=true</a:t>
            </a:r>
            <a:endParaRPr lang="fr-FR" dirty="0"/>
          </a:p>
          <a:p>
            <a:endParaRPr lang="fr-FR" dirty="0"/>
          </a:p>
          <a:p>
            <a:r>
              <a:rPr lang="fr-FR" dirty="0"/>
              <a:t>PODIUM: https://fr.freepik.com/vecteurs-premium/podium-illumine-pour-ceremonie-tapis-rouge_5411723.htm#page=1&amp;query=red%20carpet&amp;position=1</a:t>
            </a:r>
            <a:br>
              <a:rPr lang="fr-FR" dirty="0"/>
            </a:br>
            <a:br>
              <a:rPr lang="fr-FR" dirty="0"/>
            </a:br>
            <a:r>
              <a:rPr lang="fr-FR" dirty="0"/>
              <a:t>SIEGES: https://fr.freepik.com/vecteurs-premium/rideau-theatre-bleu-cadre-lumineux_5108372.htm </a:t>
            </a:r>
          </a:p>
          <a:p>
            <a:endParaRPr lang="fr-FR" dirty="0"/>
          </a:p>
          <a:p>
            <a:r>
              <a:rPr lang="fr-FR" dirty="0"/>
              <a:t>TABLE : https://fr.freepik.com/vecteurs-libre/equipe-travaillant-projet-dans-salle-conference_1311071.htm#page=1&amp;query=workshop%20team&amp;position=17</a:t>
            </a:r>
          </a:p>
          <a:p>
            <a:endParaRPr lang="fr-FR" dirty="0"/>
          </a:p>
          <a:p>
            <a:r>
              <a:rPr lang="fr-FR" dirty="0"/>
              <a:t>CHRONO : https://www.gettyimages.fr/detail/illustration/timing-flat-design-shipping-icon-with-illustration-libre-de-droits/957095638?adppopup=true </a:t>
            </a:r>
          </a:p>
          <a:p>
            <a:r>
              <a:rPr lang="fr-FR" dirty="0"/>
              <a:t>MEC CHRONO : https://www.gettyimages.fr/detail/illustration/businessman-with-megaphone-illustration-libre-de-droits/628263154?adppopup=true </a:t>
            </a:r>
          </a:p>
          <a:p>
            <a:endParaRPr lang="fr-FR" dirty="0"/>
          </a:p>
          <a:p>
            <a:r>
              <a:rPr lang="fr-FR" dirty="0"/>
              <a:t>TRUC MEGAPHONE: https://www.gettyimages.fr/detail/illustration/colorful-modern-explosion-illustration-libre-de-droits/1140419115?adppopup=true </a:t>
            </a:r>
          </a:p>
          <a:p>
            <a:endParaRPr lang="fr-FR" dirty="0"/>
          </a:p>
          <a:p>
            <a:r>
              <a:rPr lang="fr-FR" dirty="0"/>
              <a:t>MAINS: https://fr.freepik.com/vecteurs-libre/hommes-affaires-mains-reunion_872120.htm#page=1&amp;query=working%20hands&amp;position=6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1B226-A39C-4D0E-AD1D-B60C3AC0B09A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181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PARTENAIRES MEDIA: https://fr.freepik.com/vecteurs-libre/set-icones-presse_2871287.htm#page=2&amp;query=media&amp;position=4</a:t>
            </a:r>
          </a:p>
          <a:p>
            <a:endParaRPr lang="fr-FR" dirty="0"/>
          </a:p>
          <a:p>
            <a:r>
              <a:rPr lang="fr-FR" dirty="0"/>
              <a:t>TELEPHONE: https://www.gettyimages.fr/detail/illustration/smartphone-with-blank-white-screen-illustration-libre-de-droits/873512346?adppopup=true</a:t>
            </a:r>
          </a:p>
          <a:p>
            <a:endParaRPr lang="fr-FR" dirty="0"/>
          </a:p>
          <a:p>
            <a:r>
              <a:rPr lang="fr-FR" dirty="0"/>
              <a:t>BISCUITS: https://www.gettyimages.fr/detail/illustration/young-biscuitmonster-illustration-libre-de-droits/140001077?adppopup=true</a:t>
            </a:r>
          </a:p>
          <a:p>
            <a:endParaRPr lang="fr-FR" dirty="0"/>
          </a:p>
          <a:p>
            <a:r>
              <a:rPr lang="fr-FR" dirty="0"/>
              <a:t>TROPHEY: https://www.gettyimages.fr/detail/illustration/trophy-flat-design-education-icon-with-illustration-libre-de-droits/872742626?adppopup=true</a:t>
            </a:r>
          </a:p>
          <a:p>
            <a:endParaRPr lang="fr-FR" dirty="0"/>
          </a:p>
          <a:p>
            <a:r>
              <a:rPr lang="fr-FR" dirty="0"/>
              <a:t>BULLE TELEPHONE: https://www.gettyimages.fr/detail/illustration/text-messaging-smartphone-realistic-illustration-libre-de-droits/1143196899?adppopup=true </a:t>
            </a:r>
          </a:p>
          <a:p>
            <a:endParaRPr lang="fr-FR" dirty="0"/>
          </a:p>
          <a:p>
            <a:r>
              <a:rPr lang="fr-FR" dirty="0"/>
              <a:t>PETIT CŒUR: https://www.gettyimages.fr/detail/illustration/social-media-heart-shape-on-a-speech-illustration-libre-de-droits/1046894758?adppopup=true</a:t>
            </a:r>
          </a:p>
          <a:p>
            <a:endParaRPr lang="fr-FR" dirty="0"/>
          </a:p>
          <a:p>
            <a:r>
              <a:rPr lang="fr-FR" dirty="0"/>
              <a:t>RETOMBEES MEDIA 1: https://fr.freepik.com/vecteurs-premium/nouvelles-microphones-banniere-radiodiffusion-entrevue-communication-microphones-porteurs-handa_6178943.htm</a:t>
            </a:r>
          </a:p>
          <a:p>
            <a:endParaRPr lang="fr-FR" dirty="0"/>
          </a:p>
          <a:p>
            <a:r>
              <a:rPr lang="fr-FR" dirty="0"/>
              <a:t>RETOMBEES MEDIA 2: https://fr.freepik.com/vecteurs-premium/main-microphone-interview-televisee-emission-nouvelles-direct-viseur-micro_6178944.htm</a:t>
            </a:r>
          </a:p>
          <a:p>
            <a:endParaRPr lang="fr-FR" dirty="0"/>
          </a:p>
          <a:p>
            <a:r>
              <a:rPr lang="fr-FR" dirty="0"/>
              <a:t>DANCEFLOOR: https://fr.freepik.com/vecteurs-libre/fond-party-boule-disco_1076213.htm#page=1&amp;query=disco+ball&amp;position=18 </a:t>
            </a:r>
          </a:p>
          <a:p>
            <a:endParaRPr lang="fr-FR" dirty="0"/>
          </a:p>
          <a:p>
            <a:r>
              <a:rPr lang="fr-FR" dirty="0"/>
              <a:t>DANCEFLOOR 2: https://fr.freepik.com/vecteurs-libre/pack-danse-jeunes-dessines-main_4143460.htm#page=1&amp;query=dancing&amp;position=1 </a:t>
            </a:r>
          </a:p>
          <a:p>
            <a:endParaRPr lang="fr-FR" dirty="0"/>
          </a:p>
          <a:p>
            <a:r>
              <a:rPr lang="fr-FR" dirty="0"/>
              <a:t>SPARKLE : https://fr.freepik.com/vecteurs-premium/icones-etoiles-etoiles-scintillantes-etincelle-eclat-eclatant-symboles-vecteur-noel-isoles_6711562.htm#page=2&amp;query=sparkle+shine&amp;position=17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1B226-A39C-4D0E-AD1D-B60C3AC0B09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884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ROBOT: https://www.gettyimages.fr/detail/illustration/businesswoman-multitasking-with-robot-illustration-libre-de-droits/858990532?adppopup=true</a:t>
            </a:r>
          </a:p>
          <a:p>
            <a:endParaRPr lang="fr-FR" dirty="0"/>
          </a:p>
          <a:p>
            <a:r>
              <a:rPr lang="fr-FR" dirty="0"/>
              <a:t>ROCKET: https://www.gettyimages.fr/detail/illustration/internet-marketing-icons-acme-series-illustration-libre-de-droits/517097500?adppopup=true</a:t>
            </a:r>
          </a:p>
          <a:p>
            <a:endParaRPr lang="fr-FR" dirty="0"/>
          </a:p>
          <a:p>
            <a:r>
              <a:rPr lang="fr-FR" dirty="0"/>
              <a:t>LEGO : https://fr.freepik.com/vecteurs-libre/jeu-construction-plastique-blocs-jouets-fond_6025910.htm#page=1&amp;query=lego&amp;position=14</a:t>
            </a:r>
          </a:p>
          <a:p>
            <a:endParaRPr lang="fr-FR" dirty="0"/>
          </a:p>
          <a:p>
            <a:r>
              <a:rPr lang="fr-FR" dirty="0"/>
              <a:t>CIBLE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https://fr.freepik.com/vecteurs-libre/jeu-vecteur-flechettes_760128.htm#page=1&amp;query=cible&amp;position=47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FR" dirty="0"/>
          </a:p>
          <a:p>
            <a:r>
              <a:rPr lang="fr-FR" dirty="0"/>
              <a:t>MEUF: https://fr.freepik.com/vecteurs-libre/illustration-concept-puissant_7117841.htm#page=1&amp;query=businesswoman&amp;position=6 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1B226-A39C-4D0E-AD1D-B60C3AC0B09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447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TAILLE SALARIALE : 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https://fr.freepik.com/vecteurs-libre/ensemble-illustration-groupe-personnes_6969087.htm#page=1&amp;query=personne%20&amp;position=2 </a:t>
            </a:r>
          </a:p>
          <a:p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https://fr.freepik.com/vecteurs-libre/groupe-illustration-personnes-collection_6969084.htm#page=1&amp;query=personne%20&amp;position=4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https://fr.freepik.com/vecteurs-libre/groupe-jeunes-vieux_6919615.htm 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fr-FR" dirty="0"/>
              <a:t>ROBOTS: https://fr.freepik.com/vecteurs-premium/evolution-du-robot_5609448.htm#page=1&amp;query=robot%20evolution&amp;position=40 </a:t>
            </a:r>
          </a:p>
          <a:p>
            <a:endParaRPr lang="fr-FR" dirty="0"/>
          </a:p>
          <a:p>
            <a:r>
              <a:rPr lang="fr-FR" dirty="0"/>
              <a:t>TYPE D’ENTREPRISE : https://fr.freepik.com/vecteurs-libre/infographie-plat_3869294.htm#page=2&amp;query=options&amp;position=43 </a:t>
            </a:r>
          </a:p>
          <a:p>
            <a:endParaRPr lang="fr-FR" dirty="0"/>
          </a:p>
          <a:p>
            <a:r>
              <a:rPr lang="fr-FR" dirty="0"/>
              <a:t>MEC : https://fr.freepik.com/vecteurs-libre/illustration-concept-homme-affaires_6610839.htm#page=1&amp;query=businessman&amp;position=2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11B226-A39C-4D0E-AD1D-B60C3AC0B09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8439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AEFE0A-CBBF-4FA4-AC9D-7B5A7119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350D9DE-D0D9-4889-B57F-BCF559BEC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94B663-EB1F-4231-BF74-60BEB0E5F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F54B-19BA-40BA-A60B-3040A5F997E5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3F6F69-7297-4865-98FD-8753D2FC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5E36A3-2BEA-44C8-B3BB-26B1EFD7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5F7F-1F5D-4B82-BDE5-C76EAAD9AC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8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57ACA3-15B2-4D82-A9FA-BAEDDB38E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37CEE12-8693-406D-8422-6E78AF7A4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0A59C8-BE33-413E-A09B-D7D7739D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F54B-19BA-40BA-A60B-3040A5F997E5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BC186D-903F-451C-AD67-63D143D8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4EC25D-3DAD-4545-9DE3-E1B5597A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5F7F-1F5D-4B82-BDE5-C76EAAD9AC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99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3882A91-C894-447D-8739-E4F84E046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F54B-19BA-40BA-A60B-3040A5F997E5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AB0562-EB40-428C-98F2-E7838359D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CC71BFE-CE64-4348-A9D3-61CAA900A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F65F7F-1F5D-4B82-BDE5-C76EAAD9AC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2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478313E-6004-43A4-B53A-D3056205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9B2D6D-4271-4F41-A121-00020C18E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616C45-FC17-435F-84BF-0DDC029D03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0F54B-19BA-40BA-A60B-3040A5F997E5}" type="datetimeFigureOut">
              <a:rPr lang="en-US" smtClean="0"/>
              <a:t>4/2/2020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361B65-EFD7-409C-BCBD-98FEDE6C3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B24E46-5409-44C4-8390-5237A594A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65F7F-1F5D-4B82-BDE5-C76EAAD9AC0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3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londesentrepreneurs.com/fr/paris/photos/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alondesentrepreneurs.com/fr/replay/bilan-du-salon-des-entrepreneurs-paris-2020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ersonne, foule, surveillant, grand&#10;&#10;Description générée automatiquement">
            <a:extLst>
              <a:ext uri="{FF2B5EF4-FFF2-40B4-BE49-F238E27FC236}">
                <a16:creationId xmlns:a16="http://schemas.microsoft.com/office/drawing/2014/main" id="{394F273E-E34F-4660-9F73-D200E230D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7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F54F9B0-62B9-470E-B5E7-4262B03EE5A1}"/>
              </a:ext>
            </a:extLst>
          </p:cNvPr>
          <p:cNvSpPr/>
          <p:nvPr/>
        </p:nvSpPr>
        <p:spPr>
          <a:xfrm>
            <a:off x="7323169" y="654895"/>
            <a:ext cx="3782601" cy="3061481"/>
          </a:xfrm>
          <a:custGeom>
            <a:avLst/>
            <a:gdLst>
              <a:gd name="connsiteX0" fmla="*/ 0 w 12226008"/>
              <a:gd name="connsiteY0" fmla="*/ 0 h 6857304"/>
              <a:gd name="connsiteX1" fmla="*/ 12226008 w 12226008"/>
              <a:gd name="connsiteY1" fmla="*/ 0 h 6857304"/>
              <a:gd name="connsiteX2" fmla="*/ 12226008 w 12226008"/>
              <a:gd name="connsiteY2" fmla="*/ 6857304 h 6857304"/>
              <a:gd name="connsiteX3" fmla="*/ 0 w 12226008"/>
              <a:gd name="connsiteY3" fmla="*/ 6857304 h 6857304"/>
              <a:gd name="connsiteX4" fmla="*/ 0 w 12226008"/>
              <a:gd name="connsiteY4" fmla="*/ 0 h 6857304"/>
              <a:gd name="connsiteX0" fmla="*/ 8517835 w 12226008"/>
              <a:gd name="connsiteY0" fmla="*/ 447261 h 6857304"/>
              <a:gd name="connsiteX1" fmla="*/ 12226008 w 12226008"/>
              <a:gd name="connsiteY1" fmla="*/ 0 h 6857304"/>
              <a:gd name="connsiteX2" fmla="*/ 12226008 w 12226008"/>
              <a:gd name="connsiteY2" fmla="*/ 6857304 h 6857304"/>
              <a:gd name="connsiteX3" fmla="*/ 0 w 12226008"/>
              <a:gd name="connsiteY3" fmla="*/ 6857304 h 6857304"/>
              <a:gd name="connsiteX4" fmla="*/ 8517835 w 12226008"/>
              <a:gd name="connsiteY4" fmla="*/ 447261 h 6857304"/>
              <a:gd name="connsiteX0" fmla="*/ 8517835 w 12226008"/>
              <a:gd name="connsiteY0" fmla="*/ 447261 h 6857304"/>
              <a:gd name="connsiteX1" fmla="*/ 12226008 w 12226008"/>
              <a:gd name="connsiteY1" fmla="*/ 0 h 6857304"/>
              <a:gd name="connsiteX2" fmla="*/ 12226008 w 12226008"/>
              <a:gd name="connsiteY2" fmla="*/ 3061481 h 6857304"/>
              <a:gd name="connsiteX3" fmla="*/ 0 w 12226008"/>
              <a:gd name="connsiteY3" fmla="*/ 6857304 h 6857304"/>
              <a:gd name="connsiteX4" fmla="*/ 8517835 w 12226008"/>
              <a:gd name="connsiteY4" fmla="*/ 447261 h 6857304"/>
              <a:gd name="connsiteX0" fmla="*/ 54319 w 3762492"/>
              <a:gd name="connsiteY0" fmla="*/ 447261 h 3061481"/>
              <a:gd name="connsiteX1" fmla="*/ 3762492 w 3762492"/>
              <a:gd name="connsiteY1" fmla="*/ 0 h 3061481"/>
              <a:gd name="connsiteX2" fmla="*/ 3762492 w 3762492"/>
              <a:gd name="connsiteY2" fmla="*/ 3061481 h 3061481"/>
              <a:gd name="connsiteX3" fmla="*/ 0 w 3762492"/>
              <a:gd name="connsiteY3" fmla="*/ 2859462 h 3061481"/>
              <a:gd name="connsiteX4" fmla="*/ 54319 w 3762492"/>
              <a:gd name="connsiteY4" fmla="*/ 447261 h 3061481"/>
              <a:gd name="connsiteX0" fmla="*/ 0 w 3782601"/>
              <a:gd name="connsiteY0" fmla="*/ 436628 h 3061481"/>
              <a:gd name="connsiteX1" fmla="*/ 3782601 w 3782601"/>
              <a:gd name="connsiteY1" fmla="*/ 0 h 3061481"/>
              <a:gd name="connsiteX2" fmla="*/ 3782601 w 3782601"/>
              <a:gd name="connsiteY2" fmla="*/ 3061481 h 3061481"/>
              <a:gd name="connsiteX3" fmla="*/ 20109 w 3782601"/>
              <a:gd name="connsiteY3" fmla="*/ 2859462 h 3061481"/>
              <a:gd name="connsiteX4" fmla="*/ 0 w 3782601"/>
              <a:gd name="connsiteY4" fmla="*/ 436628 h 306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2601" h="3061481">
                <a:moveTo>
                  <a:pt x="0" y="436628"/>
                </a:moveTo>
                <a:lnTo>
                  <a:pt x="3782601" y="0"/>
                </a:lnTo>
                <a:lnTo>
                  <a:pt x="3782601" y="3061481"/>
                </a:lnTo>
                <a:lnTo>
                  <a:pt x="20109" y="2859462"/>
                </a:lnTo>
                <a:lnTo>
                  <a:pt x="0" y="436628"/>
                </a:lnTo>
                <a:close/>
              </a:path>
            </a:pathLst>
          </a:custGeom>
          <a:solidFill>
            <a:schemeClr val="bg2">
              <a:lumMod val="2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Gotham Book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D2F4EC-B6F0-44B1-8A6C-67C62EBD7B47}"/>
              </a:ext>
            </a:extLst>
          </p:cNvPr>
          <p:cNvSpPr/>
          <p:nvPr/>
        </p:nvSpPr>
        <p:spPr>
          <a:xfrm>
            <a:off x="-34008" y="29263"/>
            <a:ext cx="12226008" cy="6857304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Gotham Book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9466BC4-595A-4B70-9194-2FE9104E9E8B}"/>
              </a:ext>
            </a:extLst>
          </p:cNvPr>
          <p:cNvCxnSpPr/>
          <p:nvPr/>
        </p:nvCxnSpPr>
        <p:spPr>
          <a:xfrm>
            <a:off x="5678063" y="3757699"/>
            <a:ext cx="878404" cy="0"/>
          </a:xfrm>
          <a:prstGeom prst="line">
            <a:avLst/>
          </a:prstGeom>
          <a:ln w="9525">
            <a:solidFill>
              <a:srgbClr val="43C6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4D9F523-1959-4344-AD87-E5F2C38BB022}"/>
              </a:ext>
            </a:extLst>
          </p:cNvPr>
          <p:cNvSpPr/>
          <p:nvPr/>
        </p:nvSpPr>
        <p:spPr>
          <a:xfrm>
            <a:off x="671498" y="654896"/>
            <a:ext cx="10849004" cy="5548208"/>
          </a:xfrm>
          <a:prstGeom prst="rect">
            <a:avLst/>
          </a:prstGeom>
          <a:noFill/>
          <a:ln w="38100">
            <a:solidFill>
              <a:srgbClr val="43C6F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951342-9B77-4C9F-9D3E-67BF13FD0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09859"/>
            <a:ext cx="5715000" cy="229552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D9CCE6B-14E5-49FA-80F4-C4DC205CF17F}"/>
              </a:ext>
            </a:extLst>
          </p:cNvPr>
          <p:cNvSpPr txBox="1"/>
          <p:nvPr/>
        </p:nvSpPr>
        <p:spPr>
          <a:xfrm>
            <a:off x="3639610" y="3061950"/>
            <a:ext cx="295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5 – 6 fév. 2020 </a:t>
            </a:r>
            <a:endParaRPr lang="fr-FR" sz="2800" dirty="0">
              <a:solidFill>
                <a:srgbClr val="43C6F3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3C6A56-D8C1-4C25-BC8B-2DE60D5AF9B3}"/>
              </a:ext>
            </a:extLst>
          </p:cNvPr>
          <p:cNvSpPr txBox="1"/>
          <p:nvPr/>
        </p:nvSpPr>
        <p:spPr>
          <a:xfrm>
            <a:off x="7158850" y="3045960"/>
            <a:ext cx="1515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PARIS</a:t>
            </a:r>
            <a:endParaRPr lang="fr-FR" sz="2800" dirty="0">
              <a:solidFill>
                <a:srgbClr val="43C6F3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EB651C9-516D-40ED-ABBB-57C5BA9365F2}"/>
              </a:ext>
            </a:extLst>
          </p:cNvPr>
          <p:cNvSpPr txBox="1"/>
          <p:nvPr/>
        </p:nvSpPr>
        <p:spPr>
          <a:xfrm>
            <a:off x="6300084" y="3092127"/>
            <a:ext cx="1114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1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Palais des </a:t>
            </a:r>
            <a:br>
              <a:rPr lang="fr-FR" sz="11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1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Congrès</a:t>
            </a:r>
            <a:endParaRPr lang="fr-FR" sz="600" dirty="0">
              <a:solidFill>
                <a:prstClr val="white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FB990D6-C449-4E79-88F9-6BB246705FDE}"/>
              </a:ext>
            </a:extLst>
          </p:cNvPr>
          <p:cNvSpPr/>
          <p:nvPr/>
        </p:nvSpPr>
        <p:spPr>
          <a:xfrm>
            <a:off x="10137486" y="5553076"/>
            <a:ext cx="1611744" cy="1304924"/>
          </a:xfrm>
          <a:prstGeom prst="roundRect">
            <a:avLst>
              <a:gd name="adj" fmla="val 15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CD330FC-9C75-4F56-AFD3-9DC22353B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47" y="5495333"/>
            <a:ext cx="1414021" cy="141402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E525714B-D97D-45E9-900D-9F15F27A88D4}"/>
              </a:ext>
            </a:extLst>
          </p:cNvPr>
          <p:cNvSpPr txBox="1"/>
          <p:nvPr/>
        </p:nvSpPr>
        <p:spPr>
          <a:xfrm>
            <a:off x="3503130" y="3999329"/>
            <a:ext cx="52917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9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LE RDV DES CRÉATEURS, </a:t>
            </a:r>
            <a:r>
              <a:rPr lang="fr-FR" sz="30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STARTUP &amp; DIRIGEANTS </a:t>
            </a:r>
            <a:br>
              <a:rPr lang="fr-FR" sz="29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dirty="0">
                <a:solidFill>
                  <a:prstClr val="white"/>
                </a:solidFill>
                <a:latin typeface="Gotham Book" pitchFamily="50" charset="0"/>
                <a:cs typeface="Gotham Book" pitchFamily="50" charset="0"/>
              </a:rPr>
              <a:t>POUR LANCER ET ACCÉLÉRER SON BUSINESS</a:t>
            </a:r>
            <a:endParaRPr lang="fr-FR" sz="1050" dirty="0">
              <a:solidFill>
                <a:prstClr val="white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5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0833E-6 3.33333E-6 L -0.04192 0.0002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-1.45833E-6 -7.40741E-7 L 0.0013 0.0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1.04167E-6 4.07407E-6 L 0.0013 0.0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0 4.07407E-6 L 0.0013 0.0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10000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0 5.55112E-17 L 0.0013 0.05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95833E-6 1.85185E-6 L 3.95833E-6 0.16805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95833E-6 -1.11111E-6 L 3.95833E-6 0.16806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3.125E-6 1.11022E-16 L 0.0013 0.05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3" dur="1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5" dur="1500" fill="hold"/>
                                        <p:tgtEl>
                                          <p:spTgt spid="14"/>
                                        </p:tgtEl>
                                      </p:cBhvr>
                                      <p:by x="83400" y="834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20" grpId="0" animBg="1"/>
      <p:bldP spid="18" grpId="0"/>
      <p:bldP spid="18" grpId="1"/>
      <p:bldP spid="19" grpId="0"/>
      <p:bldP spid="19" grpId="1"/>
      <p:bldP spid="22" grpId="0"/>
      <p:bldP spid="22" grpId="1"/>
      <p:bldP spid="29" grpId="0" animBg="1"/>
      <p:bldP spid="29" grpId="1" animBg="1"/>
      <p:bldP spid="30" grpId="0"/>
      <p:bldP spid="3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Triangle isocèle 226">
            <a:extLst>
              <a:ext uri="{FF2B5EF4-FFF2-40B4-BE49-F238E27FC236}">
                <a16:creationId xmlns:a16="http://schemas.microsoft.com/office/drawing/2014/main" id="{77F8ED2E-576B-41F5-8012-11162238F58F}"/>
              </a:ext>
            </a:extLst>
          </p:cNvPr>
          <p:cNvSpPr/>
          <p:nvPr/>
        </p:nvSpPr>
        <p:spPr>
          <a:xfrm rot="1084827">
            <a:off x="17641345" y="2663285"/>
            <a:ext cx="226274" cy="185414"/>
          </a:xfrm>
          <a:prstGeom prst="triangl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pic>
        <p:nvPicPr>
          <p:cNvPr id="445" name="Image 444">
            <a:extLst>
              <a:ext uri="{FF2B5EF4-FFF2-40B4-BE49-F238E27FC236}">
                <a16:creationId xmlns:a16="http://schemas.microsoft.com/office/drawing/2014/main" id="{767546ED-775C-4888-9C57-93CC105E0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" y="-3238434"/>
            <a:ext cx="12192002" cy="10318752"/>
          </a:xfrm>
          <a:prstGeom prst="rect">
            <a:avLst/>
          </a:prstGeom>
        </p:spPr>
      </p:pic>
      <p:sp>
        <p:nvSpPr>
          <p:cNvPr id="446" name="Rectangle 445">
            <a:extLst>
              <a:ext uri="{FF2B5EF4-FFF2-40B4-BE49-F238E27FC236}">
                <a16:creationId xmlns:a16="http://schemas.microsoft.com/office/drawing/2014/main" id="{1FC4B2A4-633D-4BF9-9DB7-56F3BBBCA761}"/>
              </a:ext>
            </a:extLst>
          </p:cNvPr>
          <p:cNvSpPr/>
          <p:nvPr/>
        </p:nvSpPr>
        <p:spPr>
          <a:xfrm>
            <a:off x="-6465" y="-4024397"/>
            <a:ext cx="12195234" cy="11318026"/>
          </a:xfrm>
          <a:prstGeom prst="rect">
            <a:avLst/>
          </a:prstGeom>
          <a:solidFill>
            <a:schemeClr val="bg2">
              <a:lumMod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F91714-23F0-4570-84FC-34CDACC7CECA}"/>
              </a:ext>
            </a:extLst>
          </p:cNvPr>
          <p:cNvSpPr/>
          <p:nvPr/>
        </p:nvSpPr>
        <p:spPr>
          <a:xfrm>
            <a:off x="671498" y="590384"/>
            <a:ext cx="10849004" cy="5548208"/>
          </a:xfrm>
          <a:prstGeom prst="rect">
            <a:avLst/>
          </a:prstGeom>
          <a:noFill/>
          <a:ln w="25400">
            <a:solidFill>
              <a:srgbClr val="43C6F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8F0D677-0FF4-429D-9C4A-0AF838453AB4}"/>
              </a:ext>
            </a:extLst>
          </p:cNvPr>
          <p:cNvSpPr/>
          <p:nvPr/>
        </p:nvSpPr>
        <p:spPr>
          <a:xfrm>
            <a:off x="-3233" y="6859142"/>
            <a:ext cx="3302000" cy="6861620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66EF742-2089-4D37-86EC-7979E9D0F5CC}"/>
              </a:ext>
            </a:extLst>
          </p:cNvPr>
          <p:cNvSpPr/>
          <p:nvPr/>
        </p:nvSpPr>
        <p:spPr>
          <a:xfrm>
            <a:off x="3298767" y="6859132"/>
            <a:ext cx="838200" cy="6861630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CCA28F2-E794-4245-B70B-51BD9A499EE4}"/>
              </a:ext>
            </a:extLst>
          </p:cNvPr>
          <p:cNvSpPr/>
          <p:nvPr/>
        </p:nvSpPr>
        <p:spPr>
          <a:xfrm>
            <a:off x="4136967" y="6862758"/>
            <a:ext cx="5422897" cy="6858004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D71D288-9332-4C74-AB03-78694DBD9064}"/>
              </a:ext>
            </a:extLst>
          </p:cNvPr>
          <p:cNvSpPr/>
          <p:nvPr/>
        </p:nvSpPr>
        <p:spPr>
          <a:xfrm>
            <a:off x="9559865" y="6862762"/>
            <a:ext cx="2632135" cy="6861622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19F3EA-5F5A-446A-A6BB-0EFF2B72E166}"/>
              </a:ext>
            </a:extLst>
          </p:cNvPr>
          <p:cNvSpPr/>
          <p:nvPr/>
        </p:nvSpPr>
        <p:spPr>
          <a:xfrm>
            <a:off x="1410851" y="1653959"/>
            <a:ext cx="9360601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400" dirty="0">
                <a:solidFill>
                  <a:schemeClr val="bg1"/>
                </a:solidFill>
                <a:latin typeface="+mj-lt"/>
              </a:rPr>
              <a:t>SAVE THE DATE</a:t>
            </a:r>
          </a:p>
          <a:p>
            <a:pPr algn="ctr"/>
            <a:r>
              <a:rPr lang="fr-FR" sz="4800" cap="all" dirty="0">
                <a:solidFill>
                  <a:prstClr val="white"/>
                </a:solidFill>
                <a:cs typeface="Gotham Bold" pitchFamily="50" charset="0"/>
              </a:rPr>
              <a:t>Février 2021</a:t>
            </a:r>
            <a:endParaRPr lang="fr-FR" sz="1600" cap="all" dirty="0">
              <a:solidFill>
                <a:schemeClr val="bg1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201B902-F109-4E4D-8B55-CFAAE5DC2EBA}"/>
              </a:ext>
            </a:extLst>
          </p:cNvPr>
          <p:cNvSpPr/>
          <p:nvPr/>
        </p:nvSpPr>
        <p:spPr>
          <a:xfrm>
            <a:off x="673114" y="4000079"/>
            <a:ext cx="10849004" cy="2180765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4F2CFF-5AC2-4880-A92B-DDF8FFB0C771}"/>
              </a:ext>
            </a:extLst>
          </p:cNvPr>
          <p:cNvSpPr/>
          <p:nvPr/>
        </p:nvSpPr>
        <p:spPr>
          <a:xfrm>
            <a:off x="1515331" y="4367520"/>
            <a:ext cx="93606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+mj-lt"/>
              </a:rPr>
              <a:t>REVIVEZ LE #SDE2020 </a:t>
            </a:r>
            <a:r>
              <a:rPr lang="fr-FR" sz="2800" dirty="0">
                <a:solidFill>
                  <a:schemeClr val="bg1"/>
                </a:solidFill>
              </a:rPr>
              <a:t>PARIS</a:t>
            </a:r>
            <a:endParaRPr lang="fr-FR" sz="40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B1D4AC69-D26D-4671-A1F0-9B8F98403BD9}"/>
              </a:ext>
            </a:extLst>
          </p:cNvPr>
          <p:cNvSpPr/>
          <p:nvPr/>
        </p:nvSpPr>
        <p:spPr>
          <a:xfrm>
            <a:off x="3493565" y="5022111"/>
            <a:ext cx="2393004" cy="671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rgbClr val="43C6F3"/>
                </a:solidFill>
                <a:latin typeface="+mj-lt"/>
              </a:rPr>
              <a:t>EN PHOTO</a:t>
            </a:r>
          </a:p>
        </p:txBody>
      </p:sp>
      <p:sp>
        <p:nvSpPr>
          <p:cNvPr id="38" name="Rectangle 37">
            <a:hlinkClick r:id="rId4"/>
            <a:extLst>
              <a:ext uri="{FF2B5EF4-FFF2-40B4-BE49-F238E27FC236}">
                <a16:creationId xmlns:a16="http://schemas.microsoft.com/office/drawing/2014/main" id="{E2D3C999-C517-4481-A766-558793FFE488}"/>
              </a:ext>
            </a:extLst>
          </p:cNvPr>
          <p:cNvSpPr/>
          <p:nvPr/>
        </p:nvSpPr>
        <p:spPr>
          <a:xfrm>
            <a:off x="6561300" y="5022111"/>
            <a:ext cx="2393004" cy="671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cap="all" dirty="0">
                <a:solidFill>
                  <a:srgbClr val="43C6F3"/>
                </a:solidFill>
                <a:latin typeface="+mj-lt"/>
              </a:rPr>
              <a:t>EN Vidéo</a:t>
            </a:r>
          </a:p>
        </p:txBody>
      </p:sp>
    </p:spTree>
    <p:extLst>
      <p:ext uri="{BB962C8B-B14F-4D97-AF65-F5344CB8AC3E}">
        <p14:creationId xmlns:p14="http://schemas.microsoft.com/office/powerpoint/2010/main" val="1501248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" fill="hold"/>
                                        <p:tgtEl>
                                          <p:spTgt spid="44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500" fill="hold"/>
                                        <p:tgtEl>
                                          <p:spTgt spid="445"/>
                                        </p:tgtEl>
                                      </p:cBhvr>
                                      <p:by x="83400" y="834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4.16667E-7 -2.59259E-6 L 4.16667E-7 0.2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1.85185E-6 L -0.17995 0.67199 " pathEditMode="relative" rAng="0" ptsTypes="AA">
                                      <p:cBhvr>
                                        <p:cTn id="36" dur="800" spd="-100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7" y="3358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8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mph" presetSubtype="0" decel="10000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9600000">
                                      <p:cBhvr>
                                        <p:cTn id="41" dur="8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3.75E-6 -1.00069 " pathEditMode="relative" rAng="0" ptsTypes="AA">
                                      <p:cBhvr>
                                        <p:cTn id="43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46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3.75E-6 -1.00069 L 3.75E-6 -2.96296E-6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08333E-6 -2.96296E-6 L 2.08333E-6 -1.00069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4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accel="10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2.08333E-6 -1.00069 L 2.08333E-6 -2.96296E-6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2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1.25E-6 -4.44444E-6 L 1.25E-6 -1.00069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4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10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1.25E-6 -1.00069 L 1.25E-6 -4.44444E-6 " pathEditMode="relative" rAng="0" ptsTypes="AA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23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0833E-6 4.07407E-6 L 2.70833E-6 -1.0007 " pathEditMode="relative" rAng="0" ptsTypes="AA">
                                      <p:cBhvr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4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0833E-6 -1.0007 L 2.70833E-6 4.07407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2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" fill="hold"/>
                                        <p:tgtEl>
                                          <p:spTgt spid="44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500" fill="hold"/>
                                        <p:tgtEl>
                                          <p:spTgt spid="446"/>
                                        </p:tgtEl>
                                      </p:cBhvr>
                                      <p:by x="83400" y="834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3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6.25E-7 -4.44444E-6 L 6.25E-7 0.2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8" presetClass="emp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" grpId="0" animBg="1"/>
      <p:bldP spid="455" grpId="1" animBg="1"/>
      <p:bldP spid="455" grpId="2" animBg="1"/>
      <p:bldP spid="455" grpId="3" animBg="1"/>
      <p:bldP spid="446" grpId="0" animBg="1"/>
      <p:bldP spid="446" grpId="1" animBg="1"/>
      <p:bldP spid="446" grpId="2" animBg="1"/>
      <p:bldP spid="446" grpId="3" animBg="1"/>
      <p:bldP spid="6" grpId="0" animBg="1"/>
      <p:bldP spid="6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4" grpId="0"/>
      <p:bldP spid="4" grpId="1"/>
      <p:bldP spid="4" grpId="2"/>
      <p:bldP spid="33" grpId="0" animBg="1"/>
      <p:bldP spid="33" grpId="1" animBg="1"/>
      <p:bldP spid="33" grpId="2" animBg="1"/>
      <p:bldP spid="35" grpId="0"/>
      <p:bldP spid="35" grpId="1"/>
      <p:bldP spid="35" grpId="2"/>
      <p:bldP spid="3" grpId="0" animBg="1"/>
      <p:bldP spid="3" grpId="1" animBg="1"/>
      <p:bldP spid="3" grpId="2" animBg="1"/>
      <p:bldP spid="38" grpId="0" animBg="1"/>
      <p:bldP spid="38" grpId="1" animBg="1"/>
      <p:bldP spid="38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DE 2020 BILAN">
            <a:hlinkClick r:id="" action="ppaction://media"/>
            <a:extLst>
              <a:ext uri="{FF2B5EF4-FFF2-40B4-BE49-F238E27FC236}">
                <a16:creationId xmlns:a16="http://schemas.microsoft.com/office/drawing/2014/main" id="{1D7CED6C-8AF9-49C6-8D50-E4AFC4640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EA2513E-8ECA-4B29-A389-1667AFFA931E}"/>
              </a:ext>
            </a:extLst>
          </p:cNvPr>
          <p:cNvSpPr/>
          <p:nvPr/>
        </p:nvSpPr>
        <p:spPr>
          <a:xfrm>
            <a:off x="0" y="0"/>
            <a:ext cx="12192000" cy="6857304"/>
          </a:xfrm>
          <a:prstGeom prst="rect">
            <a:avLst/>
          </a:prstGeom>
          <a:solidFill>
            <a:schemeClr val="bg1">
              <a:lumMod val="50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prstClr val="white"/>
              </a:solidFill>
              <a:latin typeface="Gotham Book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9466BC4-595A-4B70-9194-2FE9104E9E8B}"/>
              </a:ext>
            </a:extLst>
          </p:cNvPr>
          <p:cNvCxnSpPr/>
          <p:nvPr/>
        </p:nvCxnSpPr>
        <p:spPr>
          <a:xfrm>
            <a:off x="5678063" y="3757699"/>
            <a:ext cx="878404" cy="0"/>
          </a:xfrm>
          <a:prstGeom prst="line">
            <a:avLst/>
          </a:prstGeom>
          <a:ln w="9525">
            <a:solidFill>
              <a:srgbClr val="43C6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F4D9F523-1959-4344-AD87-E5F2C38BB022}"/>
              </a:ext>
            </a:extLst>
          </p:cNvPr>
          <p:cNvSpPr/>
          <p:nvPr/>
        </p:nvSpPr>
        <p:spPr>
          <a:xfrm>
            <a:off x="671498" y="654896"/>
            <a:ext cx="10849004" cy="5548208"/>
          </a:xfrm>
          <a:prstGeom prst="rect">
            <a:avLst/>
          </a:prstGeom>
          <a:noFill/>
          <a:ln w="38100">
            <a:solidFill>
              <a:srgbClr val="43C6F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951342-9B77-4C9F-9D3E-67BF13FD0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209859"/>
            <a:ext cx="5715000" cy="229552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D9CCE6B-14E5-49FA-80F4-C4DC205CF17F}"/>
              </a:ext>
            </a:extLst>
          </p:cNvPr>
          <p:cNvSpPr txBox="1"/>
          <p:nvPr/>
        </p:nvSpPr>
        <p:spPr>
          <a:xfrm>
            <a:off x="3639610" y="3061950"/>
            <a:ext cx="29533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fr-FR" sz="28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5 – 6 fév. 2020 </a:t>
            </a:r>
            <a:endParaRPr lang="fr-FR" sz="2800" dirty="0">
              <a:solidFill>
                <a:srgbClr val="43C6F3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F3C6A56-D8C1-4C25-BC8B-2DE60D5AF9B3}"/>
              </a:ext>
            </a:extLst>
          </p:cNvPr>
          <p:cNvSpPr txBox="1"/>
          <p:nvPr/>
        </p:nvSpPr>
        <p:spPr>
          <a:xfrm>
            <a:off x="7158850" y="3045960"/>
            <a:ext cx="1515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8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PARIS</a:t>
            </a:r>
            <a:endParaRPr lang="fr-FR" sz="2800" dirty="0">
              <a:solidFill>
                <a:srgbClr val="43C6F3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EB651C9-516D-40ED-ABBB-57C5BA9365F2}"/>
              </a:ext>
            </a:extLst>
          </p:cNvPr>
          <p:cNvSpPr txBox="1"/>
          <p:nvPr/>
        </p:nvSpPr>
        <p:spPr>
          <a:xfrm>
            <a:off x="6300084" y="3092127"/>
            <a:ext cx="1114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11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Palais des </a:t>
            </a:r>
            <a:br>
              <a:rPr lang="fr-FR" sz="11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1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Congrès</a:t>
            </a:r>
            <a:endParaRPr lang="fr-FR" sz="600" dirty="0">
              <a:solidFill>
                <a:prstClr val="white"/>
              </a:solidFill>
              <a:latin typeface="Gotham Book" pitchFamily="50" charset="0"/>
              <a:cs typeface="Gotham Book" pitchFamily="50" charset="0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6FB990D6-C449-4E79-88F9-6BB246705FDE}"/>
              </a:ext>
            </a:extLst>
          </p:cNvPr>
          <p:cNvSpPr/>
          <p:nvPr/>
        </p:nvSpPr>
        <p:spPr>
          <a:xfrm>
            <a:off x="10137486" y="5553076"/>
            <a:ext cx="1611744" cy="1304924"/>
          </a:xfrm>
          <a:prstGeom prst="roundRect">
            <a:avLst>
              <a:gd name="adj" fmla="val 150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CD330FC-9C75-4F56-AFD3-9DC22353BF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347" y="5495333"/>
            <a:ext cx="1414021" cy="1414021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E525714B-D97D-45E9-900D-9F15F27A88D4}"/>
              </a:ext>
            </a:extLst>
          </p:cNvPr>
          <p:cNvSpPr txBox="1"/>
          <p:nvPr/>
        </p:nvSpPr>
        <p:spPr>
          <a:xfrm>
            <a:off x="3503130" y="3999329"/>
            <a:ext cx="52917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fr-FR" sz="29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LE RDV DES CRÉATEURS, </a:t>
            </a:r>
            <a:r>
              <a:rPr lang="fr-FR" sz="30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STARTUP &amp; DIRIGEANTS </a:t>
            </a:r>
            <a:br>
              <a:rPr lang="fr-FR" sz="29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dirty="0">
                <a:solidFill>
                  <a:prstClr val="white"/>
                </a:solidFill>
                <a:latin typeface="Gotham Book" pitchFamily="50" charset="0"/>
                <a:cs typeface="Gotham Book" pitchFamily="50" charset="0"/>
              </a:rPr>
              <a:t>POUR LANCER ET ACCÉLÉRER SON BUSINESS</a:t>
            </a:r>
            <a:endParaRPr lang="fr-FR" sz="1050" dirty="0">
              <a:solidFill>
                <a:prstClr val="white"/>
              </a:solidFill>
              <a:latin typeface="Gotham Book" pitchFamily="50" charset="0"/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89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70833E-6 3.33333E-6 L -0.04192 0.00023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-1.45833E-6 -7.40741E-7 L 0.0013 0.05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1.04167E-6 4.07407E-6 L 0.0013 0.0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0 4.07407E-6 L 0.0013 0.05 " pathEditMode="relative" rAng="0" ptsTypes="AA">
                                      <p:cBhvr>
                                        <p:cTn id="24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10000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0 5.55112E-17 L 0.0013 0.05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95833E-6 1.85185E-6 L 3.95833E-6 0.16805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95833E-6 -1.11111E-6 L 3.95833E-6 0.16806 " pathEditMode="relative" rAng="0" ptsTypes="AA">
                                      <p:cBhvr>
                                        <p:cTn id="39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accel="10000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3.125E-6 1.11022E-16 L 0.0013 0.05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1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1" dur="1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3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83400" y="834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8" dur="1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60" dur="1500" fill="hold"/>
                                        <p:tgtEl>
                                          <p:spTgt spid="12"/>
                                        </p:tgtEl>
                                      </p:cBhvr>
                                      <p:by x="83400" y="834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65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2" grpId="0" animBg="1"/>
      <p:bldP spid="12" grpId="1" animBg="1"/>
      <p:bldP spid="12" grpId="2" animBg="1"/>
      <p:bldP spid="20" grpId="0" animBg="1"/>
      <p:bldP spid="18" grpId="0"/>
      <p:bldP spid="18" grpId="1"/>
      <p:bldP spid="19" grpId="0"/>
      <p:bldP spid="19" grpId="1"/>
      <p:bldP spid="22" grpId="0"/>
      <p:bldP spid="22" grpId="1"/>
      <p:bldP spid="29" grpId="0" animBg="1"/>
      <p:bldP spid="29" grpId="1" animBg="1"/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E3222A-AAB0-4B3B-A761-C893A87741F2}"/>
              </a:ext>
            </a:extLst>
          </p:cNvPr>
          <p:cNvSpPr/>
          <p:nvPr/>
        </p:nvSpPr>
        <p:spPr>
          <a:xfrm>
            <a:off x="1" y="0"/>
            <a:ext cx="39127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2CEBCCD-0548-4576-BF4B-1D2603EE5E71}"/>
              </a:ext>
            </a:extLst>
          </p:cNvPr>
          <p:cNvCxnSpPr>
            <a:cxnSpLocks/>
          </p:cNvCxnSpPr>
          <p:nvPr/>
        </p:nvCxnSpPr>
        <p:spPr>
          <a:xfrm>
            <a:off x="666750" y="654896"/>
            <a:ext cx="3246031" cy="0"/>
          </a:xfrm>
          <a:prstGeom prst="line">
            <a:avLst/>
          </a:prstGeom>
          <a:ln w="38100">
            <a:solidFill>
              <a:srgbClr val="43C6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e 30">
            <a:extLst>
              <a:ext uri="{FF2B5EF4-FFF2-40B4-BE49-F238E27FC236}">
                <a16:creationId xmlns:a16="http://schemas.microsoft.com/office/drawing/2014/main" id="{348D63C9-C255-491C-960C-4AFED097A38D}"/>
              </a:ext>
            </a:extLst>
          </p:cNvPr>
          <p:cNvGrpSpPr/>
          <p:nvPr/>
        </p:nvGrpSpPr>
        <p:grpSpPr>
          <a:xfrm flipH="1">
            <a:off x="3912779" y="642938"/>
            <a:ext cx="7594435" cy="5572778"/>
            <a:chOff x="657225" y="642938"/>
            <a:chExt cx="7621995" cy="5572778"/>
          </a:xfrm>
        </p:grpSpPr>
        <p:cxnSp>
          <p:nvCxnSpPr>
            <p:cNvPr id="40" name="Connecteur droit 28">
              <a:extLst>
                <a:ext uri="{FF2B5EF4-FFF2-40B4-BE49-F238E27FC236}">
                  <a16:creationId xmlns:a16="http://schemas.microsoft.com/office/drawing/2014/main" id="{740E78C7-49BB-4DF4-A50F-63ACCE6F1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" y="654896"/>
              <a:ext cx="762199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Connecteur droit 34">
              <a:extLst>
                <a:ext uri="{FF2B5EF4-FFF2-40B4-BE49-F238E27FC236}">
                  <a16:creationId xmlns:a16="http://schemas.microsoft.com/office/drawing/2014/main" id="{7589A378-CFA6-4873-8281-A5BA44BCC0BE}"/>
                </a:ext>
              </a:extLst>
            </p:cNvPr>
            <p:cNvCxnSpPr>
              <a:cxnSpLocks/>
            </p:cNvCxnSpPr>
            <p:nvPr/>
          </p:nvCxnSpPr>
          <p:spPr>
            <a:xfrm>
              <a:off x="659606" y="6203104"/>
              <a:ext cx="761961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Connecteur droit 37">
              <a:extLst>
                <a:ext uri="{FF2B5EF4-FFF2-40B4-BE49-F238E27FC236}">
                  <a16:creationId xmlns:a16="http://schemas.microsoft.com/office/drawing/2014/main" id="{756DF15E-A797-4892-8ACE-F22CD2F457AA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8" y="642938"/>
              <a:ext cx="0" cy="5572778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DC7EA73-D761-4EB7-87E1-16274FD58DBF}"/>
              </a:ext>
            </a:extLst>
          </p:cNvPr>
          <p:cNvGrpSpPr/>
          <p:nvPr/>
        </p:nvGrpSpPr>
        <p:grpSpPr>
          <a:xfrm>
            <a:off x="11000352" y="5690105"/>
            <a:ext cx="295275" cy="295275"/>
            <a:chOff x="6794758" y="371475"/>
            <a:chExt cx="295275" cy="295275"/>
          </a:xfrm>
        </p:grpSpPr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FDB6CEE6-35E1-47C4-BB2F-E238B44A8879}"/>
                </a:ext>
              </a:extLst>
            </p:cNvPr>
            <p:cNvCxnSpPr/>
            <p:nvPr/>
          </p:nvCxnSpPr>
          <p:spPr>
            <a:xfrm>
              <a:off x="6942396" y="371475"/>
              <a:ext cx="0" cy="295275"/>
            </a:xfrm>
            <a:prstGeom prst="line">
              <a:avLst/>
            </a:prstGeom>
            <a:ln w="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A7B93CD2-52AC-4430-89C8-73336E41081A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942396" y="371475"/>
              <a:ext cx="0" cy="295275"/>
            </a:xfrm>
            <a:prstGeom prst="line">
              <a:avLst/>
            </a:prstGeom>
            <a:ln w="0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>
            <a:hlinkClick r:id="rId2" action="ppaction://hlinksldjump"/>
            <a:extLst>
              <a:ext uri="{FF2B5EF4-FFF2-40B4-BE49-F238E27FC236}">
                <a16:creationId xmlns:a16="http://schemas.microsoft.com/office/drawing/2014/main" id="{A3D0059D-9936-452B-AA20-0A5105A950DD}"/>
              </a:ext>
            </a:extLst>
          </p:cNvPr>
          <p:cNvSpPr/>
          <p:nvPr/>
        </p:nvSpPr>
        <p:spPr>
          <a:xfrm>
            <a:off x="10431379" y="4908883"/>
            <a:ext cx="1061615" cy="129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29" name="ZoneTexte 33">
            <a:hlinkClick r:id="rId2" action="ppaction://hlinksldjump"/>
            <a:extLst>
              <a:ext uri="{FF2B5EF4-FFF2-40B4-BE49-F238E27FC236}">
                <a16:creationId xmlns:a16="http://schemas.microsoft.com/office/drawing/2014/main" id="{1AF2440B-1B62-4A2D-AA39-5798F14F05C2}"/>
              </a:ext>
            </a:extLst>
          </p:cNvPr>
          <p:cNvSpPr txBox="1"/>
          <p:nvPr/>
        </p:nvSpPr>
        <p:spPr>
          <a:xfrm>
            <a:off x="7632267" y="5141328"/>
            <a:ext cx="3663361" cy="86177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DÉCOUVREZ </a:t>
            </a:r>
            <a:br>
              <a:rPr kumimoji="0" lang="fr-FR" sz="2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</a:br>
            <a:r>
              <a:rPr kumimoji="0" lang="fr-FR" sz="28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cs typeface="Gotham Bold" pitchFamily="50" charset="0"/>
              </a:rPr>
              <a:t>L’événement</a:t>
            </a:r>
            <a:r>
              <a:rPr kumimoji="0" lang="fr-FR" sz="2800" b="0" i="0" u="none" strike="noStrike" kern="1200" cap="all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cs typeface="Gotham Bold" pitchFamily="50" charset="0"/>
              </a:rPr>
              <a:t> </a:t>
            </a:r>
            <a:endParaRPr kumimoji="0" lang="fr-FR" sz="2800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cs typeface="Gotham Bold" pitchFamily="50" charset="0"/>
            </a:endParaRPr>
          </a:p>
        </p:txBody>
      </p:sp>
      <p:sp>
        <p:nvSpPr>
          <p:cNvPr id="17" name="ZoneTexte 33">
            <a:extLst>
              <a:ext uri="{FF2B5EF4-FFF2-40B4-BE49-F238E27FC236}">
                <a16:creationId xmlns:a16="http://schemas.microsoft.com/office/drawing/2014/main" id="{465CB723-4B00-4E35-B26D-A9812731619D}"/>
              </a:ext>
            </a:extLst>
          </p:cNvPr>
          <p:cNvSpPr txBox="1"/>
          <p:nvPr/>
        </p:nvSpPr>
        <p:spPr>
          <a:xfrm>
            <a:off x="4916999" y="1209999"/>
            <a:ext cx="7967683" cy="10802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fr-FR" sz="3600" cap="all" dirty="0">
                <a:solidFill>
                  <a:schemeClr val="bg1"/>
                </a:solidFill>
                <a:latin typeface="Gotham Black" pitchFamily="50" charset="0"/>
                <a:cs typeface="Gotham Black" pitchFamily="50" charset="0"/>
              </a:rPr>
              <a:t>LE Récap’</a:t>
            </a:r>
            <a:endParaRPr kumimoji="0" lang="fr-FR" sz="3600" b="0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Black" pitchFamily="50" charset="0"/>
              <a:cs typeface="Gotham Black" pitchFamily="50" charset="0"/>
            </a:endParaRPr>
          </a:p>
          <a:p>
            <a:pPr lvl="0">
              <a:lnSpc>
                <a:spcPct val="110000"/>
              </a:lnSpc>
              <a:defRPr/>
            </a:pPr>
            <a:r>
              <a:rPr lang="fr-FR" sz="2400" cap="all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REVIVEZ L’EXPERIENCE #SDE2020</a:t>
            </a:r>
            <a:endParaRPr kumimoji="0" lang="fr-FR" sz="3600" b="0" i="0" u="none" strike="noStrike" kern="1200" cap="all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Black" pitchFamily="50" charset="0"/>
              <a:ea typeface="+mn-ea"/>
              <a:cs typeface="Gotham Black" pitchFamily="50" charset="0"/>
            </a:endParaRPr>
          </a:p>
        </p:txBody>
      </p:sp>
      <p:sp>
        <p:nvSpPr>
          <p:cNvPr id="18" name="ZoneTexte 33">
            <a:extLst>
              <a:ext uri="{FF2B5EF4-FFF2-40B4-BE49-F238E27FC236}">
                <a16:creationId xmlns:a16="http://schemas.microsoft.com/office/drawing/2014/main" id="{0ED00765-667C-4066-8012-C763C9CE3BCE}"/>
              </a:ext>
            </a:extLst>
          </p:cNvPr>
          <p:cNvSpPr txBox="1"/>
          <p:nvPr/>
        </p:nvSpPr>
        <p:spPr>
          <a:xfrm>
            <a:off x="4896470" y="2799266"/>
            <a:ext cx="5012844" cy="136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Le Salon des Entrepreneurs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est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l’événement leader sur le territoire pour </a:t>
            </a:r>
            <a:r>
              <a:rPr lang="fr-FR" sz="14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toucher de manière précise </a:t>
            </a:r>
            <a:r>
              <a:rPr kumimoji="0" lang="fr-FR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tous ceux qui souhaitent lancer ou développer leur entreprise : créateurs, dirigeants, startup, indépendants, repreneurs, futur franchisés… </a:t>
            </a: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EEF0C8-4A34-4FCA-94DE-D98CC11ED568}"/>
              </a:ext>
            </a:extLst>
          </p:cNvPr>
          <p:cNvCxnSpPr/>
          <p:nvPr/>
        </p:nvCxnSpPr>
        <p:spPr>
          <a:xfrm>
            <a:off x="4976460" y="2559136"/>
            <a:ext cx="8784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94685D8F-19C1-4FC9-8665-2CDD8A92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1662" y="6413145"/>
            <a:ext cx="828675" cy="280109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E0A4F30-8133-403D-8A57-4DFD733348CB}"/>
              </a:ext>
            </a:extLst>
          </p:cNvPr>
          <p:cNvCxnSpPr>
            <a:cxnSpLocks/>
          </p:cNvCxnSpPr>
          <p:nvPr/>
        </p:nvCxnSpPr>
        <p:spPr>
          <a:xfrm>
            <a:off x="648010" y="6206838"/>
            <a:ext cx="3264771" cy="0"/>
          </a:xfrm>
          <a:prstGeom prst="line">
            <a:avLst/>
          </a:prstGeom>
          <a:ln w="38100">
            <a:solidFill>
              <a:srgbClr val="43C6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hlinkClick r:id="rId2" action="ppaction://hlinksldjump"/>
            <a:extLst>
              <a:ext uri="{FF2B5EF4-FFF2-40B4-BE49-F238E27FC236}">
                <a16:creationId xmlns:a16="http://schemas.microsoft.com/office/drawing/2014/main" id="{29B233A2-37E3-46AA-9118-CDE71529F905}"/>
              </a:ext>
            </a:extLst>
          </p:cNvPr>
          <p:cNvCxnSpPr>
            <a:cxnSpLocks/>
          </p:cNvCxnSpPr>
          <p:nvPr/>
        </p:nvCxnSpPr>
        <p:spPr>
          <a:xfrm>
            <a:off x="10724135" y="5572215"/>
            <a:ext cx="502707" cy="0"/>
          </a:xfrm>
          <a:prstGeom prst="straightConnector1">
            <a:avLst/>
          </a:prstGeom>
          <a:ln w="25400">
            <a:solidFill>
              <a:srgbClr val="43C6F3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C2036D-1EDA-4FCB-B286-3FA2CC35F7E3}"/>
              </a:ext>
            </a:extLst>
          </p:cNvPr>
          <p:cNvCxnSpPr>
            <a:cxnSpLocks/>
          </p:cNvCxnSpPr>
          <p:nvPr/>
        </p:nvCxnSpPr>
        <p:spPr>
          <a:xfrm>
            <a:off x="665735" y="647700"/>
            <a:ext cx="0" cy="5543551"/>
          </a:xfrm>
          <a:prstGeom prst="line">
            <a:avLst/>
          </a:prstGeom>
          <a:ln w="38100">
            <a:solidFill>
              <a:srgbClr val="43C6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table, gâteau&#10;&#10;Description générée automatiquement">
            <a:extLst>
              <a:ext uri="{FF2B5EF4-FFF2-40B4-BE49-F238E27FC236}">
                <a16:creationId xmlns:a16="http://schemas.microsoft.com/office/drawing/2014/main" id="{686EF808-E590-420D-B356-7B35FF7C90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136" y="1914216"/>
            <a:ext cx="6189133" cy="5198270"/>
          </a:xfrm>
          <a:prstGeom prst="rect">
            <a:avLst/>
          </a:prstGeom>
        </p:spPr>
      </p:pic>
      <p:grpSp>
        <p:nvGrpSpPr>
          <p:cNvPr id="22" name="Groupe 30">
            <a:extLst>
              <a:ext uri="{FF2B5EF4-FFF2-40B4-BE49-F238E27FC236}">
                <a16:creationId xmlns:a16="http://schemas.microsoft.com/office/drawing/2014/main" id="{A49BF9A5-A7AE-41B2-B515-15FA29A9BC76}"/>
              </a:ext>
            </a:extLst>
          </p:cNvPr>
          <p:cNvGrpSpPr/>
          <p:nvPr/>
        </p:nvGrpSpPr>
        <p:grpSpPr>
          <a:xfrm rot="10800000" flipH="1">
            <a:off x="7384773" y="4918821"/>
            <a:ext cx="4093999" cy="1281611"/>
            <a:chOff x="657225" y="642938"/>
            <a:chExt cx="7621995" cy="5572778"/>
          </a:xfrm>
        </p:grpSpPr>
        <p:cxnSp>
          <p:nvCxnSpPr>
            <p:cNvPr id="23" name="Connecteur droit 28">
              <a:extLst>
                <a:ext uri="{FF2B5EF4-FFF2-40B4-BE49-F238E27FC236}">
                  <a16:creationId xmlns:a16="http://schemas.microsoft.com/office/drawing/2014/main" id="{FACF33E3-0907-4C31-9CAE-B7BA00DA7580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" y="654896"/>
              <a:ext cx="762199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4" name="Connecteur droit 34">
              <a:extLst>
                <a:ext uri="{FF2B5EF4-FFF2-40B4-BE49-F238E27FC236}">
                  <a16:creationId xmlns:a16="http://schemas.microsoft.com/office/drawing/2014/main" id="{9163EA51-A1DA-4FF2-8CCD-117175DF8101}"/>
                </a:ext>
              </a:extLst>
            </p:cNvPr>
            <p:cNvCxnSpPr>
              <a:cxnSpLocks/>
            </p:cNvCxnSpPr>
            <p:nvPr/>
          </p:nvCxnSpPr>
          <p:spPr>
            <a:xfrm>
              <a:off x="659606" y="6203104"/>
              <a:ext cx="761961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Connecteur droit 37">
              <a:extLst>
                <a:ext uri="{FF2B5EF4-FFF2-40B4-BE49-F238E27FC236}">
                  <a16:creationId xmlns:a16="http://schemas.microsoft.com/office/drawing/2014/main" id="{154D6C55-9E99-468D-94FE-1B4D19EC9043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8" y="642938"/>
              <a:ext cx="0" cy="5572778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95104618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-2.08333E-6 7.40741E-7 L 0.0013 0.0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125E-6 0 L -0.00052 -0.0449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-1.85185E-6 L -0.04192 0.00023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2.29167E-6 4.81481E-6 L 0.04922 4.81481E-6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0 L -0.04193 0.00023 " pathEditMode="relative" rAng="0" ptsTypes="AA">
                                      <p:cBhvr>
                                        <p:cTn id="49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0 L -0.04193 0.00023 " pathEditMode="relative" rAng="0" ptsTypes="AA">
                                      <p:cBhvr>
                                        <p:cTn id="58" dur="7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29" grpId="0"/>
      <p:bldP spid="29" grpId="1"/>
      <p:bldP spid="17" grpId="0"/>
      <p:bldP spid="17" grpId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318124-0A84-4D0D-9F01-6C4A75B5AE6F}"/>
              </a:ext>
            </a:extLst>
          </p:cNvPr>
          <p:cNvSpPr/>
          <p:nvPr/>
        </p:nvSpPr>
        <p:spPr>
          <a:xfrm>
            <a:off x="3969834" y="0"/>
            <a:ext cx="8222166" cy="3429004"/>
          </a:xfrm>
          <a:prstGeom prst="rect">
            <a:avLst/>
          </a:prstGeom>
          <a:solidFill>
            <a:srgbClr val="48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6" name="Image 15" descr="Une image contenant horloge, signe, mètre&#10;&#10;Description générée automatiquement">
            <a:extLst>
              <a:ext uri="{FF2B5EF4-FFF2-40B4-BE49-F238E27FC236}">
                <a16:creationId xmlns:a16="http://schemas.microsoft.com/office/drawing/2014/main" id="{5E6ECFD3-D808-40E1-BDFE-4A9C220968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45" t="-11453"/>
          <a:stretch/>
        </p:blipFill>
        <p:spPr>
          <a:xfrm>
            <a:off x="3413900" y="804409"/>
            <a:ext cx="4704106" cy="30420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EACC3D-4D2F-433F-A140-7CC9B8D40101}"/>
              </a:ext>
            </a:extLst>
          </p:cNvPr>
          <p:cNvSpPr/>
          <p:nvPr/>
        </p:nvSpPr>
        <p:spPr>
          <a:xfrm>
            <a:off x="1" y="0"/>
            <a:ext cx="3969833" cy="3429004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D02057A-D442-4CCB-9863-2FC5C524F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99" y="1289050"/>
            <a:ext cx="1683185" cy="244649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AAB9AA-954B-4050-833A-9843AFBCF96E}"/>
              </a:ext>
            </a:extLst>
          </p:cNvPr>
          <p:cNvSpPr/>
          <p:nvPr/>
        </p:nvSpPr>
        <p:spPr>
          <a:xfrm>
            <a:off x="-13648" y="3428991"/>
            <a:ext cx="9280696" cy="3436071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EC2BB-BC69-4969-97ED-CBD827024DCB}"/>
              </a:ext>
            </a:extLst>
          </p:cNvPr>
          <p:cNvSpPr/>
          <p:nvPr/>
        </p:nvSpPr>
        <p:spPr>
          <a:xfrm>
            <a:off x="4255154" y="14952"/>
            <a:ext cx="581838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 MISSION : </a:t>
            </a:r>
            <a:r>
              <a:rPr lang="fr-FR" sz="1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</a:t>
            </a:r>
            <a:br>
              <a:rPr lang="fr-FR" sz="1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aider les Entrepreneurs en leur permettant </a:t>
            </a:r>
          </a:p>
          <a:p>
            <a:r>
              <a:rPr lang="fr-FR" sz="16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de lancer &amp; accélérer leurs projets </a:t>
            </a:r>
          </a:p>
          <a:p>
            <a:endParaRPr lang="fr-FR" sz="1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7E3CDCA-8ECD-49B5-9D83-A0EBE6CB26AA}"/>
              </a:ext>
            </a:extLst>
          </p:cNvPr>
          <p:cNvSpPr txBox="1"/>
          <p:nvPr/>
        </p:nvSpPr>
        <p:spPr>
          <a:xfrm>
            <a:off x="367101" y="3754550"/>
            <a:ext cx="5094748" cy="275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58 700</a:t>
            </a:r>
          </a:p>
          <a:p>
            <a:r>
              <a:rPr lang="fr-FR" sz="35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ENTREPRENEURS </a:t>
            </a:r>
            <a:r>
              <a:rPr lang="fr-FR" sz="48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Surmotivés</a:t>
            </a:r>
            <a:endParaRPr lang="fr-FR" sz="3500" cap="all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1885DD-F1B1-4A9C-B0EF-DED2D050EA83}"/>
              </a:ext>
            </a:extLst>
          </p:cNvPr>
          <p:cNvSpPr/>
          <p:nvPr/>
        </p:nvSpPr>
        <p:spPr>
          <a:xfrm>
            <a:off x="9267048" y="3428991"/>
            <a:ext cx="2924952" cy="3429004"/>
          </a:xfrm>
          <a:prstGeom prst="rect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11B533-0613-4C63-85A2-CC2836F8EF40}"/>
              </a:ext>
            </a:extLst>
          </p:cNvPr>
          <p:cNvSpPr/>
          <p:nvPr/>
        </p:nvSpPr>
        <p:spPr>
          <a:xfrm>
            <a:off x="367101" y="123812"/>
            <a:ext cx="388805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</a:t>
            </a:r>
            <a:r>
              <a:rPr lang="fr-FR" sz="6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</a:t>
            </a:r>
          </a:p>
          <a:p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JOURS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F24156-F5F7-4A51-9D93-56EF54E9F267}"/>
              </a:ext>
            </a:extLst>
          </p:cNvPr>
          <p:cNvSpPr/>
          <p:nvPr/>
        </p:nvSpPr>
        <p:spPr>
          <a:xfrm>
            <a:off x="9676948" y="3628900"/>
            <a:ext cx="256936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6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46%</a:t>
            </a:r>
          </a:p>
          <a:p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DE FEMMES </a:t>
            </a:r>
            <a:br>
              <a:rPr lang="fr-FR" sz="4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endParaRPr lang="fr-FR" sz="4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18B34E-4208-4F94-8BBB-7156DF366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936" y="-42915"/>
            <a:ext cx="2065563" cy="3672234"/>
          </a:xfrm>
          <a:prstGeom prst="rect">
            <a:avLst/>
          </a:prstGeom>
        </p:spPr>
      </p:pic>
      <p:pic>
        <p:nvPicPr>
          <p:cNvPr id="14" name="Image 13" descr="Une image contenant horloge, signe, mètre&#10;&#10;Description générée automatiquement">
            <a:extLst>
              <a:ext uri="{FF2B5EF4-FFF2-40B4-BE49-F238E27FC236}">
                <a16:creationId xmlns:a16="http://schemas.microsoft.com/office/drawing/2014/main" id="{C2BA5709-6508-41D4-A5F8-836E02A296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6615" y="1487504"/>
            <a:ext cx="2471866" cy="2141396"/>
          </a:xfrm>
          <a:prstGeom prst="rect">
            <a:avLst/>
          </a:prstGeom>
        </p:spPr>
      </p:pic>
      <p:pic>
        <p:nvPicPr>
          <p:cNvPr id="15" name="Image 14" descr="Une image contenant horloge, signe, mètre&#10;&#10;Description générée automatiquement">
            <a:extLst>
              <a:ext uri="{FF2B5EF4-FFF2-40B4-BE49-F238E27FC236}">
                <a16:creationId xmlns:a16="http://schemas.microsoft.com/office/drawing/2014/main" id="{DBBDBA43-1D55-4F4D-94EB-EB80A6C604D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-16239" r="1"/>
          <a:stretch/>
        </p:blipFill>
        <p:spPr>
          <a:xfrm>
            <a:off x="7879412" y="-702886"/>
            <a:ext cx="5735034" cy="301458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DE10264-AC63-4B1E-B687-0B6793AF8F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869" y="1609892"/>
            <a:ext cx="648958" cy="1351877"/>
          </a:xfrm>
          <a:prstGeom prst="rect">
            <a:avLst/>
          </a:prstGeom>
        </p:spPr>
      </p:pic>
      <p:pic>
        <p:nvPicPr>
          <p:cNvPr id="25" name="Image 24" descr="Une image contenant posant, groupe, debout, jeune&#10;&#10;Description générée automatiquement">
            <a:extLst>
              <a:ext uri="{FF2B5EF4-FFF2-40B4-BE49-F238E27FC236}">
                <a16:creationId xmlns:a16="http://schemas.microsoft.com/office/drawing/2014/main" id="{3EF16FEF-4281-4A5D-B808-FE7D5DBC7F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606"/>
          <a:stretch/>
        </p:blipFill>
        <p:spPr>
          <a:xfrm>
            <a:off x="5598031" y="3495099"/>
            <a:ext cx="2767046" cy="1574099"/>
          </a:xfrm>
          <a:prstGeom prst="rect">
            <a:avLst/>
          </a:prstGeom>
        </p:spPr>
      </p:pic>
      <p:pic>
        <p:nvPicPr>
          <p:cNvPr id="24" name="Image 23" descr="Une image contenant posant, groupe, debout, jeune&#10;&#10;Description générée automatiquement">
            <a:extLst>
              <a:ext uri="{FF2B5EF4-FFF2-40B4-BE49-F238E27FC236}">
                <a16:creationId xmlns:a16="http://schemas.microsoft.com/office/drawing/2014/main" id="{0A4FBFC5-AADB-474C-B40A-06827B033F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5532262" y="5069198"/>
            <a:ext cx="2898584" cy="1677230"/>
          </a:xfrm>
          <a:prstGeom prst="rect">
            <a:avLst/>
          </a:prstGeom>
        </p:spPr>
      </p:pic>
      <p:pic>
        <p:nvPicPr>
          <p:cNvPr id="26" name="Image 25" descr="Une image contenant posant, groupe, debout, jeune&#10;&#10;Description générée automatiquement">
            <a:extLst>
              <a:ext uri="{FF2B5EF4-FFF2-40B4-BE49-F238E27FC236}">
                <a16:creationId xmlns:a16="http://schemas.microsoft.com/office/drawing/2014/main" id="{190D5C69-B17D-4369-86E2-0586E28A1D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4565" y="3618928"/>
            <a:ext cx="279783" cy="463911"/>
          </a:xfrm>
          <a:prstGeom prst="rect">
            <a:avLst/>
          </a:prstGeom>
          <a:effectLst>
            <a:glow rad="177800">
              <a:srgbClr val="FFFF00">
                <a:alpha val="50000"/>
              </a:srgbClr>
            </a:glow>
          </a:effectLst>
        </p:spPr>
      </p:pic>
      <p:pic>
        <p:nvPicPr>
          <p:cNvPr id="35" name="Image 34" descr="Une image contenant posant, groupe, debout, jeune&#10;&#10;Description générée automatiquement">
            <a:extLst>
              <a:ext uri="{FF2B5EF4-FFF2-40B4-BE49-F238E27FC236}">
                <a16:creationId xmlns:a16="http://schemas.microsoft.com/office/drawing/2014/main" id="{CF8582DF-1198-4E6E-A014-3AA2A9CF3EA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30"/>
          <a:stretch/>
        </p:blipFill>
        <p:spPr>
          <a:xfrm>
            <a:off x="6524240" y="3443956"/>
            <a:ext cx="1106357" cy="697575"/>
          </a:xfrm>
          <a:prstGeom prst="rect">
            <a:avLst/>
          </a:prstGeom>
          <a:effectLst>
            <a:glow rad="266700">
              <a:srgbClr val="FFFF00">
                <a:alpha val="22000"/>
              </a:srgbClr>
            </a:glow>
          </a:effec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41807E04-8721-4245-A899-075B6E0861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019" y="5230126"/>
            <a:ext cx="1190238" cy="162787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238D2085-3FC1-4782-ABA3-80E19958F9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735" y="5818128"/>
            <a:ext cx="1010497" cy="138204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3CCB94A0-E4B8-4E72-9262-4FF0571B250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413" y="5907813"/>
            <a:ext cx="1010497" cy="138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160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4DF5565-4DD7-4EBE-B1C0-802FC64E0D37}"/>
              </a:ext>
            </a:extLst>
          </p:cNvPr>
          <p:cNvSpPr/>
          <p:nvPr/>
        </p:nvSpPr>
        <p:spPr>
          <a:xfrm>
            <a:off x="6082352" y="-12"/>
            <a:ext cx="6123296" cy="3429004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3B08C5E9-E262-4598-98B0-F3854238F7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85" r="29123"/>
          <a:stretch/>
        </p:blipFill>
        <p:spPr>
          <a:xfrm>
            <a:off x="9885272" y="-20"/>
            <a:ext cx="2320376" cy="17604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9CF693-B6B5-48CB-B481-09204D1568FB}"/>
              </a:ext>
            </a:extLst>
          </p:cNvPr>
          <p:cNvSpPr/>
          <p:nvPr/>
        </p:nvSpPr>
        <p:spPr>
          <a:xfrm>
            <a:off x="9153100" y="3428996"/>
            <a:ext cx="3043451" cy="342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431724-C659-4F2E-B084-AF91FBE7E6B3}"/>
              </a:ext>
            </a:extLst>
          </p:cNvPr>
          <p:cNvSpPr/>
          <p:nvPr/>
        </p:nvSpPr>
        <p:spPr>
          <a:xfrm>
            <a:off x="6096000" y="3421929"/>
            <a:ext cx="3057099" cy="3436071"/>
          </a:xfrm>
          <a:prstGeom prst="rect">
            <a:avLst/>
          </a:prstGeom>
          <a:solidFill>
            <a:srgbClr val="48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1863CB-4CF5-46DF-8857-024DE65F4AA9}"/>
              </a:ext>
            </a:extLst>
          </p:cNvPr>
          <p:cNvSpPr/>
          <p:nvPr/>
        </p:nvSpPr>
        <p:spPr>
          <a:xfrm>
            <a:off x="-4550" y="-4"/>
            <a:ext cx="3057098" cy="342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DE4B23-0D96-42AE-BFFA-03D3C42807B7}"/>
              </a:ext>
            </a:extLst>
          </p:cNvPr>
          <p:cNvSpPr/>
          <p:nvPr/>
        </p:nvSpPr>
        <p:spPr>
          <a:xfrm>
            <a:off x="3052549" y="-4"/>
            <a:ext cx="3048002" cy="3429004"/>
          </a:xfrm>
          <a:prstGeom prst="rect">
            <a:avLst/>
          </a:prstGeom>
          <a:solidFill>
            <a:srgbClr val="48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409852-4210-4A40-B814-6C73051A21CE}"/>
              </a:ext>
            </a:extLst>
          </p:cNvPr>
          <p:cNvSpPr/>
          <p:nvPr/>
        </p:nvSpPr>
        <p:spPr>
          <a:xfrm>
            <a:off x="-13648" y="3428991"/>
            <a:ext cx="6123295" cy="3436071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8922A4-4933-457E-B006-AA408CAE8016}"/>
              </a:ext>
            </a:extLst>
          </p:cNvPr>
          <p:cNvSpPr/>
          <p:nvPr/>
        </p:nvSpPr>
        <p:spPr>
          <a:xfrm rot="2663712">
            <a:off x="95194" y="905265"/>
            <a:ext cx="329724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rgbClr val="48BEA5"/>
                </a:solidFill>
                <a:latin typeface="Gotham Bold" pitchFamily="50" charset="0"/>
                <a:cs typeface="Gotham Bold" pitchFamily="50" charset="0"/>
              </a:rPr>
              <a:t>4 000M² </a:t>
            </a:r>
          </a:p>
          <a:p>
            <a:r>
              <a:rPr lang="fr-FR" sz="3200" dirty="0">
                <a:solidFill>
                  <a:srgbClr val="48BEA5"/>
                </a:solidFill>
                <a:latin typeface="Gotham Bold" pitchFamily="50" charset="0"/>
                <a:cs typeface="Gotham Bold" pitchFamily="50" charset="0"/>
              </a:rPr>
              <a:t>D’EXPOSITION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6F26B8-851F-489F-80D8-E7C325211ADB}"/>
              </a:ext>
            </a:extLst>
          </p:cNvPr>
          <p:cNvSpPr/>
          <p:nvPr/>
        </p:nvSpPr>
        <p:spPr>
          <a:xfrm>
            <a:off x="3337870" y="123808"/>
            <a:ext cx="2629246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8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200</a:t>
            </a:r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</a:t>
            </a:r>
            <a:b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PARTENAIRES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EBE9660-65E3-4546-AC28-A902FAAFE955}"/>
              </a:ext>
            </a:extLst>
          </p:cNvPr>
          <p:cNvSpPr txBox="1"/>
          <p:nvPr/>
        </p:nvSpPr>
        <p:spPr>
          <a:xfrm>
            <a:off x="318080" y="3881898"/>
            <a:ext cx="309204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40</a:t>
            </a:r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</a:t>
            </a:r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ANIMATIONS THÉMATIQUES </a:t>
            </a:r>
            <a:b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5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FLASH BUSINESS MEETING </a:t>
            </a:r>
          </a:p>
          <a:p>
            <a:r>
              <a:rPr lang="fr-FR" sz="15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DESIGN THINKING</a:t>
            </a:r>
          </a:p>
          <a:p>
            <a:r>
              <a:rPr lang="fr-FR" sz="15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LES Cafés FREELANCE</a:t>
            </a:r>
            <a:br>
              <a:rPr lang="fr-FR" sz="15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5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ET BIEN + ENCORE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729B279-944A-4081-81A3-E9EF2CC8694D}"/>
              </a:ext>
            </a:extLst>
          </p:cNvPr>
          <p:cNvSpPr txBox="1"/>
          <p:nvPr/>
        </p:nvSpPr>
        <p:spPr>
          <a:xfrm>
            <a:off x="6216095" y="3547643"/>
            <a:ext cx="290742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40 STARTUPS </a:t>
            </a:r>
            <a:r>
              <a:rPr lang="fr-FR" sz="16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venues se présenter EN 3MIN sur la scène du Marathon </a:t>
            </a:r>
            <a:br>
              <a:rPr lang="fr-FR" sz="16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Pitch</a:t>
            </a:r>
          </a:p>
          <a:p>
            <a:endParaRPr lang="fr-FR" sz="1400" cap="all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D35D922-A656-4792-8AD1-44D5B3D70030}"/>
              </a:ext>
            </a:extLst>
          </p:cNvPr>
          <p:cNvSpPr txBox="1"/>
          <p:nvPr/>
        </p:nvSpPr>
        <p:spPr>
          <a:xfrm>
            <a:off x="8825016" y="5372098"/>
            <a:ext cx="3294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6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5000</a:t>
            </a:r>
            <a:r>
              <a:rPr lang="fr-FR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 </a:t>
            </a:r>
            <a:br>
              <a:rPr lang="fr-FR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PARTICIPANTS </a:t>
            </a:r>
            <a:br>
              <a:rPr lang="fr-FR" sz="16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Présents sur l’espace </a:t>
            </a:r>
            <a:br>
              <a:rPr lang="fr-FR" sz="16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de networking</a:t>
            </a:r>
            <a:endParaRPr lang="fr-FR" sz="1100" cap="all" dirty="0">
              <a:solidFill>
                <a:srgbClr val="43C6F3"/>
              </a:solidFill>
            </a:endParaRPr>
          </a:p>
        </p:txBody>
      </p: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507FDD24-A566-4876-8848-B00EF5260A47}"/>
              </a:ext>
            </a:extLst>
          </p:cNvPr>
          <p:cNvSpPr/>
          <p:nvPr/>
        </p:nvSpPr>
        <p:spPr>
          <a:xfrm rot="15737253">
            <a:off x="9700800" y="309852"/>
            <a:ext cx="280572" cy="309762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51B818-19ED-4574-9E43-700C5900B22C}"/>
              </a:ext>
            </a:extLst>
          </p:cNvPr>
          <p:cNvSpPr/>
          <p:nvPr/>
        </p:nvSpPr>
        <p:spPr>
          <a:xfrm>
            <a:off x="10093327" y="55665"/>
            <a:ext cx="202576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4000" dirty="0">
                <a:solidFill>
                  <a:srgbClr val="43C6F3"/>
                </a:solidFill>
                <a:latin typeface="+mj-lt"/>
                <a:cs typeface="Gotham Black" pitchFamily="50" charset="0"/>
              </a:rPr>
              <a:t>200</a:t>
            </a:r>
            <a:r>
              <a:rPr lang="fr-FR" dirty="0">
                <a:solidFill>
                  <a:srgbClr val="43C6F3"/>
                </a:solidFill>
                <a:latin typeface="+mj-lt"/>
                <a:cs typeface="Gotham Black" pitchFamily="50" charset="0"/>
              </a:rPr>
              <a:t> CONFÉRENCES </a:t>
            </a:r>
            <a:br>
              <a:rPr lang="fr-FR" dirty="0">
                <a:solidFill>
                  <a:srgbClr val="43C6F3"/>
                </a:solidFill>
                <a:latin typeface="+mj-lt"/>
                <a:cs typeface="Gotham Black" pitchFamily="50" charset="0"/>
              </a:rPr>
            </a:br>
            <a:r>
              <a:rPr lang="fr-FR" dirty="0">
                <a:solidFill>
                  <a:srgbClr val="43C6F3"/>
                </a:solidFill>
                <a:latin typeface="+mj-lt"/>
                <a:cs typeface="Gotham Black" pitchFamily="50" charset="0"/>
              </a:rPr>
              <a:t>&amp; ATELIERS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EE61E3-D74F-49A1-9BFE-817B9500A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18" y="4110583"/>
            <a:ext cx="2440407" cy="2113427"/>
          </a:xfrm>
          <a:prstGeom prst="rect">
            <a:avLst/>
          </a:prstGeom>
        </p:spPr>
      </p:pic>
      <p:pic>
        <p:nvPicPr>
          <p:cNvPr id="11" name="Image 10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65B586FF-0CBE-4EA1-BB5A-37D9A0556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77" y="4755003"/>
            <a:ext cx="704143" cy="1910268"/>
          </a:xfrm>
          <a:prstGeom prst="rect">
            <a:avLst/>
          </a:prstGeom>
        </p:spPr>
      </p:pic>
      <p:pic>
        <p:nvPicPr>
          <p:cNvPr id="18" name="Image 17" descr="Une image contenant horloge, objet&#10;&#10;Description générée automatiquement">
            <a:extLst>
              <a:ext uri="{FF2B5EF4-FFF2-40B4-BE49-F238E27FC236}">
                <a16:creationId xmlns:a16="http://schemas.microsoft.com/office/drawing/2014/main" id="{3078E592-DEE3-4243-A200-6237F502CD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503" y="5167297"/>
            <a:ext cx="1344548" cy="1497974"/>
          </a:xfrm>
          <a:prstGeom prst="rect">
            <a:avLst/>
          </a:prstGeom>
        </p:spPr>
      </p:pic>
      <p:pic>
        <p:nvPicPr>
          <p:cNvPr id="23" name="Image 22" descr="Une image contenant objet, assis, long, noir&#10;&#10;Description générée automatiquement">
            <a:extLst>
              <a:ext uri="{FF2B5EF4-FFF2-40B4-BE49-F238E27FC236}">
                <a16:creationId xmlns:a16="http://schemas.microsoft.com/office/drawing/2014/main" id="{39E37038-AD0C-4B84-AE97-D9517F9F92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70" y="774013"/>
            <a:ext cx="3095719" cy="265626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D09DA176-1862-4A5C-BF7E-BB98422F0F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15" y="4571944"/>
            <a:ext cx="1547245" cy="1540928"/>
          </a:xfrm>
          <a:prstGeom prst="rect">
            <a:avLst/>
          </a:prstGeom>
        </p:spPr>
      </p:pic>
      <p:pic>
        <p:nvPicPr>
          <p:cNvPr id="30" name="Image 29" descr="Une image contenant jouet, poupée, dessin&#10;&#10;Description générée automatiquement">
            <a:extLst>
              <a:ext uri="{FF2B5EF4-FFF2-40B4-BE49-F238E27FC236}">
                <a16:creationId xmlns:a16="http://schemas.microsoft.com/office/drawing/2014/main" id="{A5D4FB46-3929-4FF8-9095-6E18AA49AB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2548" y="2580249"/>
            <a:ext cx="3046349" cy="841680"/>
          </a:xfrm>
          <a:prstGeom prst="rect">
            <a:avLst/>
          </a:prstGeom>
        </p:spPr>
      </p:pic>
      <p:pic>
        <p:nvPicPr>
          <p:cNvPr id="37" name="Image 36" descr="Une image contenant chemise, alimentation&#10;&#10;Description générée automatiquement">
            <a:extLst>
              <a:ext uri="{FF2B5EF4-FFF2-40B4-BE49-F238E27FC236}">
                <a16:creationId xmlns:a16="http://schemas.microsoft.com/office/drawing/2014/main" id="{08B13626-0B08-4324-A6C5-6207F82D17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1297" y="3421929"/>
            <a:ext cx="1283342" cy="1746154"/>
          </a:xfrm>
          <a:prstGeom prst="rect">
            <a:avLst/>
          </a:prstGeom>
        </p:spPr>
      </p:pic>
      <p:pic>
        <p:nvPicPr>
          <p:cNvPr id="68" name="Picture 30" descr="Des Hommes D'affaires Les Mains Sur Une RÃ©union Vecteur gratuit">
            <a:extLst>
              <a:ext uri="{FF2B5EF4-FFF2-40B4-BE49-F238E27FC236}">
                <a16:creationId xmlns:a16="http://schemas.microsoft.com/office/drawing/2014/main" id="{2453AFA4-5EBF-4D98-8C54-9259589C9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53098" y="3542617"/>
            <a:ext cx="2006967" cy="182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Image 69" descr="Une image contenant chemise, alimentation&#10;&#10;Description générée automatiquement">
            <a:extLst>
              <a:ext uri="{FF2B5EF4-FFF2-40B4-BE49-F238E27FC236}">
                <a16:creationId xmlns:a16="http://schemas.microsoft.com/office/drawing/2014/main" id="{800B33EB-5200-4091-BE55-C988D33A65F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61"/>
          <a:stretch/>
        </p:blipFill>
        <p:spPr>
          <a:xfrm rot="9948254">
            <a:off x="10616358" y="3419295"/>
            <a:ext cx="520871" cy="344196"/>
          </a:xfrm>
          <a:prstGeom prst="rect">
            <a:avLst/>
          </a:prstGeom>
        </p:spPr>
      </p:pic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08106F42-3077-4271-993C-42CC2D3CE534}"/>
              </a:ext>
            </a:extLst>
          </p:cNvPr>
          <p:cNvSpPr/>
          <p:nvPr/>
        </p:nvSpPr>
        <p:spPr>
          <a:xfrm rot="21019820">
            <a:off x="6373347" y="299334"/>
            <a:ext cx="2297044" cy="154124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2" name="Picture 8" descr="RÃ©sultat de recherche d'images pour &quot;now showing theatre board&quot;">
            <a:extLst>
              <a:ext uri="{FF2B5EF4-FFF2-40B4-BE49-F238E27FC236}">
                <a16:creationId xmlns:a16="http://schemas.microsoft.com/office/drawing/2014/main" id="{8125015E-68C1-42BD-A9BC-BAFAB464D5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02908">
            <a:off x="6306011" y="257033"/>
            <a:ext cx="2429627" cy="16163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119258C8-CB23-4595-A5A8-77AE9A0880A5}"/>
              </a:ext>
            </a:extLst>
          </p:cNvPr>
          <p:cNvSpPr/>
          <p:nvPr/>
        </p:nvSpPr>
        <p:spPr>
          <a:xfrm rot="20990547">
            <a:off x="6482361" y="401055"/>
            <a:ext cx="2143173" cy="1215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500</a:t>
            </a:r>
            <a:r>
              <a:rPr lang="fr-FR" sz="15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 </a:t>
            </a:r>
          </a:p>
          <a:p>
            <a:pPr algn="ctr"/>
            <a:r>
              <a:rPr lang="fr-FR" sz="15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SPEAKERS &amp; PERSONNALITÉS EMBLÉMATIQUES</a:t>
            </a:r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E77B4CFD-F800-4B70-95DF-FA50A36A901A}"/>
              </a:ext>
            </a:extLst>
          </p:cNvPr>
          <p:cNvSpPr/>
          <p:nvPr/>
        </p:nvSpPr>
        <p:spPr>
          <a:xfrm>
            <a:off x="6467738" y="428627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27981076-288C-4597-97EB-56C010D7E12B}"/>
              </a:ext>
            </a:extLst>
          </p:cNvPr>
          <p:cNvSpPr/>
          <p:nvPr/>
        </p:nvSpPr>
        <p:spPr>
          <a:xfrm>
            <a:off x="6685059" y="390276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1F04E343-BA00-48D5-8EFE-207C5900C6FC}"/>
              </a:ext>
            </a:extLst>
          </p:cNvPr>
          <p:cNvSpPr/>
          <p:nvPr/>
        </p:nvSpPr>
        <p:spPr>
          <a:xfrm>
            <a:off x="6902380" y="356738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51A6008A-12E7-4E90-8612-11F1A780978F}"/>
              </a:ext>
            </a:extLst>
          </p:cNvPr>
          <p:cNvSpPr/>
          <p:nvPr/>
        </p:nvSpPr>
        <p:spPr>
          <a:xfrm>
            <a:off x="7106990" y="318387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0C2A05C3-DC33-4AC1-8D31-DD4652470D78}"/>
              </a:ext>
            </a:extLst>
          </p:cNvPr>
          <p:cNvSpPr/>
          <p:nvPr/>
        </p:nvSpPr>
        <p:spPr>
          <a:xfrm>
            <a:off x="7323851" y="279176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6ADEB9A2-032D-4846-9E11-36443EE88751}"/>
              </a:ext>
            </a:extLst>
          </p:cNvPr>
          <p:cNvSpPr/>
          <p:nvPr/>
        </p:nvSpPr>
        <p:spPr>
          <a:xfrm>
            <a:off x="7542765" y="240825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id="{23F6FD79-99D5-4A34-90A2-D239E12F9919}"/>
              </a:ext>
            </a:extLst>
          </p:cNvPr>
          <p:cNvSpPr/>
          <p:nvPr/>
        </p:nvSpPr>
        <p:spPr>
          <a:xfrm>
            <a:off x="7750098" y="200297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id="{2F32AB1E-B4DC-4523-9207-2C260B80E118}"/>
              </a:ext>
            </a:extLst>
          </p:cNvPr>
          <p:cNvSpPr/>
          <p:nvPr/>
        </p:nvSpPr>
        <p:spPr>
          <a:xfrm>
            <a:off x="7962244" y="169926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4" name="Ellipse 83">
            <a:extLst>
              <a:ext uri="{FF2B5EF4-FFF2-40B4-BE49-F238E27FC236}">
                <a16:creationId xmlns:a16="http://schemas.microsoft.com/office/drawing/2014/main" id="{FF386063-92A4-4C49-940F-A3A299A1E9BE}"/>
              </a:ext>
            </a:extLst>
          </p:cNvPr>
          <p:cNvSpPr/>
          <p:nvPr/>
        </p:nvSpPr>
        <p:spPr>
          <a:xfrm>
            <a:off x="8173982" y="126046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5" name="Ellipse 84">
            <a:extLst>
              <a:ext uri="{FF2B5EF4-FFF2-40B4-BE49-F238E27FC236}">
                <a16:creationId xmlns:a16="http://schemas.microsoft.com/office/drawing/2014/main" id="{DB66BA35-BF23-4899-AB07-53E95F9E31E2}"/>
              </a:ext>
            </a:extLst>
          </p:cNvPr>
          <p:cNvSpPr/>
          <p:nvPr/>
        </p:nvSpPr>
        <p:spPr>
          <a:xfrm>
            <a:off x="8393235" y="109640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id="{8923EEA8-8411-47A3-A272-EA2FA1165157}"/>
              </a:ext>
            </a:extLst>
          </p:cNvPr>
          <p:cNvSpPr/>
          <p:nvPr/>
        </p:nvSpPr>
        <p:spPr>
          <a:xfrm>
            <a:off x="8535857" y="251312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id="{FC7C1B58-2787-4C35-A64C-ED36972AAEAB}"/>
              </a:ext>
            </a:extLst>
          </p:cNvPr>
          <p:cNvSpPr/>
          <p:nvPr/>
        </p:nvSpPr>
        <p:spPr>
          <a:xfrm>
            <a:off x="8584671" y="464735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FEEDD039-1979-41ED-9AA8-E5D7DC4BF514}"/>
              </a:ext>
            </a:extLst>
          </p:cNvPr>
          <p:cNvSpPr/>
          <p:nvPr/>
        </p:nvSpPr>
        <p:spPr>
          <a:xfrm>
            <a:off x="8616975" y="672453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1" name="Ellipse 100">
            <a:extLst>
              <a:ext uri="{FF2B5EF4-FFF2-40B4-BE49-F238E27FC236}">
                <a16:creationId xmlns:a16="http://schemas.microsoft.com/office/drawing/2014/main" id="{53F62851-9D45-4B80-849F-E29B3BF7567A}"/>
              </a:ext>
            </a:extLst>
          </p:cNvPr>
          <p:cNvSpPr/>
          <p:nvPr/>
        </p:nvSpPr>
        <p:spPr>
          <a:xfrm>
            <a:off x="8654284" y="887817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2" name="Ellipse 101">
            <a:extLst>
              <a:ext uri="{FF2B5EF4-FFF2-40B4-BE49-F238E27FC236}">
                <a16:creationId xmlns:a16="http://schemas.microsoft.com/office/drawing/2014/main" id="{CBAAC490-7E14-4357-8EE3-314488282A29}"/>
              </a:ext>
            </a:extLst>
          </p:cNvPr>
          <p:cNvSpPr/>
          <p:nvPr/>
        </p:nvSpPr>
        <p:spPr>
          <a:xfrm>
            <a:off x="8691402" y="1103181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3" name="Ellipse 102">
            <a:extLst>
              <a:ext uri="{FF2B5EF4-FFF2-40B4-BE49-F238E27FC236}">
                <a16:creationId xmlns:a16="http://schemas.microsoft.com/office/drawing/2014/main" id="{A0397EF8-7C11-4D16-8E32-0F16EC3BE8DB}"/>
              </a:ext>
            </a:extLst>
          </p:cNvPr>
          <p:cNvSpPr/>
          <p:nvPr/>
        </p:nvSpPr>
        <p:spPr>
          <a:xfrm>
            <a:off x="8703670" y="1514511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4" name="Ellipse 103">
            <a:extLst>
              <a:ext uri="{FF2B5EF4-FFF2-40B4-BE49-F238E27FC236}">
                <a16:creationId xmlns:a16="http://schemas.microsoft.com/office/drawing/2014/main" id="{76727047-93F2-4F1D-AF13-D722E6AD2ADD}"/>
              </a:ext>
            </a:extLst>
          </p:cNvPr>
          <p:cNvSpPr/>
          <p:nvPr/>
        </p:nvSpPr>
        <p:spPr>
          <a:xfrm>
            <a:off x="8498131" y="1621202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5" name="Ellipse 104">
            <a:extLst>
              <a:ext uri="{FF2B5EF4-FFF2-40B4-BE49-F238E27FC236}">
                <a16:creationId xmlns:a16="http://schemas.microsoft.com/office/drawing/2014/main" id="{DF187963-A09B-46B6-ADBA-7811C355D978}"/>
              </a:ext>
            </a:extLst>
          </p:cNvPr>
          <p:cNvSpPr/>
          <p:nvPr/>
        </p:nvSpPr>
        <p:spPr>
          <a:xfrm>
            <a:off x="8298909" y="1659282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F4E6154A-89B8-45AD-A51D-D978E3E6FC19}"/>
              </a:ext>
            </a:extLst>
          </p:cNvPr>
          <p:cNvSpPr/>
          <p:nvPr/>
        </p:nvSpPr>
        <p:spPr>
          <a:xfrm>
            <a:off x="8083125" y="1703468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7" name="Ellipse 106">
            <a:extLst>
              <a:ext uri="{FF2B5EF4-FFF2-40B4-BE49-F238E27FC236}">
                <a16:creationId xmlns:a16="http://schemas.microsoft.com/office/drawing/2014/main" id="{082E6164-FB45-4B60-A9DD-15453ECB2B74}"/>
              </a:ext>
            </a:extLst>
          </p:cNvPr>
          <p:cNvSpPr/>
          <p:nvPr/>
        </p:nvSpPr>
        <p:spPr>
          <a:xfrm>
            <a:off x="7856698" y="1740121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F2A8D388-2DA7-4533-A987-4A69163788EE}"/>
              </a:ext>
            </a:extLst>
          </p:cNvPr>
          <p:cNvSpPr/>
          <p:nvPr/>
        </p:nvSpPr>
        <p:spPr>
          <a:xfrm>
            <a:off x="7652625" y="1775664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9" name="Ellipse 108">
            <a:extLst>
              <a:ext uri="{FF2B5EF4-FFF2-40B4-BE49-F238E27FC236}">
                <a16:creationId xmlns:a16="http://schemas.microsoft.com/office/drawing/2014/main" id="{CD7CD7C9-7BF4-4214-88AE-A73E8BBC3CB9}"/>
              </a:ext>
            </a:extLst>
          </p:cNvPr>
          <p:cNvSpPr/>
          <p:nvPr/>
        </p:nvSpPr>
        <p:spPr>
          <a:xfrm>
            <a:off x="7434635" y="1814363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07AB4CA6-0F3E-48C5-9573-C68EBA6EAE89}"/>
              </a:ext>
            </a:extLst>
          </p:cNvPr>
          <p:cNvSpPr/>
          <p:nvPr/>
        </p:nvSpPr>
        <p:spPr>
          <a:xfrm>
            <a:off x="7224493" y="1850738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1" name="Ellipse 110">
            <a:extLst>
              <a:ext uri="{FF2B5EF4-FFF2-40B4-BE49-F238E27FC236}">
                <a16:creationId xmlns:a16="http://schemas.microsoft.com/office/drawing/2014/main" id="{8710F772-BF72-4B48-B1F6-9BB08E853AD1}"/>
              </a:ext>
            </a:extLst>
          </p:cNvPr>
          <p:cNvSpPr/>
          <p:nvPr/>
        </p:nvSpPr>
        <p:spPr>
          <a:xfrm>
            <a:off x="7009789" y="1887974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2" name="Ellipse 111">
            <a:extLst>
              <a:ext uri="{FF2B5EF4-FFF2-40B4-BE49-F238E27FC236}">
                <a16:creationId xmlns:a16="http://schemas.microsoft.com/office/drawing/2014/main" id="{C211A13F-95A6-47FF-B090-F33F9F3ADFD7}"/>
              </a:ext>
            </a:extLst>
          </p:cNvPr>
          <p:cNvSpPr/>
          <p:nvPr/>
        </p:nvSpPr>
        <p:spPr>
          <a:xfrm>
            <a:off x="6808427" y="1925397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3" name="Ellipse 112">
            <a:extLst>
              <a:ext uri="{FF2B5EF4-FFF2-40B4-BE49-F238E27FC236}">
                <a16:creationId xmlns:a16="http://schemas.microsoft.com/office/drawing/2014/main" id="{D329DD7F-1655-4E43-9276-7861E2A0F8E3}"/>
              </a:ext>
            </a:extLst>
          </p:cNvPr>
          <p:cNvSpPr/>
          <p:nvPr/>
        </p:nvSpPr>
        <p:spPr>
          <a:xfrm>
            <a:off x="6575297" y="1944503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4" name="Ellipse 113">
            <a:extLst>
              <a:ext uri="{FF2B5EF4-FFF2-40B4-BE49-F238E27FC236}">
                <a16:creationId xmlns:a16="http://schemas.microsoft.com/office/drawing/2014/main" id="{45F5CFF8-762C-4AC2-BF4A-8CE4E01FF154}"/>
              </a:ext>
            </a:extLst>
          </p:cNvPr>
          <p:cNvSpPr/>
          <p:nvPr/>
        </p:nvSpPr>
        <p:spPr>
          <a:xfrm>
            <a:off x="6433830" y="1807574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5" name="Ellipse 114">
            <a:extLst>
              <a:ext uri="{FF2B5EF4-FFF2-40B4-BE49-F238E27FC236}">
                <a16:creationId xmlns:a16="http://schemas.microsoft.com/office/drawing/2014/main" id="{52FCFB66-3ED2-4BF3-8F59-A9553C12D77C}"/>
              </a:ext>
            </a:extLst>
          </p:cNvPr>
          <p:cNvSpPr/>
          <p:nvPr/>
        </p:nvSpPr>
        <p:spPr>
          <a:xfrm>
            <a:off x="6399922" y="1588859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D64883B8-DB32-42F1-A17C-C9362059C695}"/>
              </a:ext>
            </a:extLst>
          </p:cNvPr>
          <p:cNvSpPr/>
          <p:nvPr/>
        </p:nvSpPr>
        <p:spPr>
          <a:xfrm>
            <a:off x="6356700" y="1373506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B246EB22-3BF5-4249-82BC-4C17C16F713E}"/>
              </a:ext>
            </a:extLst>
          </p:cNvPr>
          <p:cNvSpPr/>
          <p:nvPr/>
        </p:nvSpPr>
        <p:spPr>
          <a:xfrm>
            <a:off x="6307175" y="1136718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0B10BB12-0748-42A1-ABE6-2FBE1E12894C}"/>
              </a:ext>
            </a:extLst>
          </p:cNvPr>
          <p:cNvSpPr/>
          <p:nvPr/>
        </p:nvSpPr>
        <p:spPr>
          <a:xfrm>
            <a:off x="6272605" y="921354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9" name="Ellipse 118">
            <a:extLst>
              <a:ext uri="{FF2B5EF4-FFF2-40B4-BE49-F238E27FC236}">
                <a16:creationId xmlns:a16="http://schemas.microsoft.com/office/drawing/2014/main" id="{F4FE5DF3-FAC6-4660-B5BA-F0EFB3782E87}"/>
              </a:ext>
            </a:extLst>
          </p:cNvPr>
          <p:cNvSpPr/>
          <p:nvPr/>
        </p:nvSpPr>
        <p:spPr>
          <a:xfrm>
            <a:off x="6247213" y="704089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480788E6-1685-4BD9-9D2D-7DD8F960E81E}"/>
              </a:ext>
            </a:extLst>
          </p:cNvPr>
          <p:cNvSpPr/>
          <p:nvPr/>
        </p:nvSpPr>
        <p:spPr>
          <a:xfrm>
            <a:off x="6271753" y="508578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1" name="Ellipse 60">
            <a:extLst>
              <a:ext uri="{FF2B5EF4-FFF2-40B4-BE49-F238E27FC236}">
                <a16:creationId xmlns:a16="http://schemas.microsoft.com/office/drawing/2014/main" id="{D0C8B7E5-B83A-439A-A557-5FB584ACF9D4}"/>
              </a:ext>
            </a:extLst>
          </p:cNvPr>
          <p:cNvSpPr/>
          <p:nvPr/>
        </p:nvSpPr>
        <p:spPr>
          <a:xfrm>
            <a:off x="8728002" y="1313458"/>
            <a:ext cx="67816" cy="67075"/>
          </a:xfrm>
          <a:prstGeom prst="ellipse">
            <a:avLst/>
          </a:prstGeom>
          <a:solidFill>
            <a:srgbClr val="FFFF99"/>
          </a:solidFill>
          <a:ln>
            <a:noFill/>
          </a:ln>
          <a:effectLst>
            <a:glow rad="228600">
              <a:srgbClr val="FFFF00">
                <a:alpha val="32000"/>
              </a:srgbClr>
            </a:glow>
            <a:outerShdw blurRad="50800" dist="50800" dir="5400000" algn="ctr" rotWithShape="0">
              <a:schemeClr val="bg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" name="Image 20" descr="Une image contenant pièce&#10;&#10;Description générée automatiquement">
            <a:extLst>
              <a:ext uri="{FF2B5EF4-FFF2-40B4-BE49-F238E27FC236}">
                <a16:creationId xmlns:a16="http://schemas.microsoft.com/office/drawing/2014/main" id="{9C82CE1F-5817-46A5-B0CA-8A66A76D5F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977" y="1953890"/>
            <a:ext cx="3107366" cy="146939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1F43D54-7D88-4AFA-BA98-F0D4A2080D3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230" y="204929"/>
            <a:ext cx="1025293" cy="197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43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2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2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5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2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5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2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25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00"/>
                            </p:stCondLst>
                            <p:childTnLst>
                              <p:par>
                                <p:cTn id="77" presetID="22" presetClass="exit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0"/>
                            </p:stCondLst>
                            <p:childTnLst>
                              <p:par>
                                <p:cTn id="8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5" presetClass="emph" presetSubtype="0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4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33DC3E-932F-4E44-85B5-A29533172705}"/>
              </a:ext>
            </a:extLst>
          </p:cNvPr>
          <p:cNvSpPr/>
          <p:nvPr/>
        </p:nvSpPr>
        <p:spPr>
          <a:xfrm>
            <a:off x="1" y="3428996"/>
            <a:ext cx="3969833" cy="3429004"/>
          </a:xfrm>
          <a:prstGeom prst="rect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B63C06-229F-4E19-8148-C36DECF27C5B}"/>
              </a:ext>
            </a:extLst>
          </p:cNvPr>
          <p:cNvSpPr/>
          <p:nvPr/>
        </p:nvSpPr>
        <p:spPr>
          <a:xfrm>
            <a:off x="8198757" y="0"/>
            <a:ext cx="3993241" cy="3429004"/>
          </a:xfrm>
          <a:prstGeom prst="rect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FA7BD3-7AAE-459E-B2E0-55936FB3B0F8}"/>
              </a:ext>
            </a:extLst>
          </p:cNvPr>
          <p:cNvSpPr/>
          <p:nvPr/>
        </p:nvSpPr>
        <p:spPr>
          <a:xfrm>
            <a:off x="8198757" y="3428996"/>
            <a:ext cx="3993242" cy="3429004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43FE36-2EBA-4F39-B900-1D647D5A202F}"/>
              </a:ext>
            </a:extLst>
          </p:cNvPr>
          <p:cNvSpPr/>
          <p:nvPr/>
        </p:nvSpPr>
        <p:spPr>
          <a:xfrm>
            <a:off x="1" y="0"/>
            <a:ext cx="3969833" cy="3429004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5C5549-4523-4A07-81A6-E483BD2083BA}"/>
              </a:ext>
            </a:extLst>
          </p:cNvPr>
          <p:cNvSpPr/>
          <p:nvPr/>
        </p:nvSpPr>
        <p:spPr>
          <a:xfrm>
            <a:off x="186339" y="1551684"/>
            <a:ext cx="3888054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41 </a:t>
            </a:r>
            <a:br>
              <a:rPr lang="fr-FR" sz="2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2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PARTENAIRES MÉDIAS </a:t>
            </a:r>
            <a:r>
              <a:rPr lang="fr-FR" sz="1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PRINT, RADIO, WEB, INFLUENCEURS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4D3272-2621-4520-9EEE-17E7CE31B130}"/>
              </a:ext>
            </a:extLst>
          </p:cNvPr>
          <p:cNvSpPr/>
          <p:nvPr/>
        </p:nvSpPr>
        <p:spPr>
          <a:xfrm>
            <a:off x="4885371" y="208683"/>
            <a:ext cx="30480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latin typeface="Gotham Bold" pitchFamily="50" charset="0"/>
                <a:cs typeface="Gotham Bold" pitchFamily="50" charset="0"/>
              </a:rPr>
              <a:t>2</a:t>
            </a:r>
            <a:r>
              <a:rPr lang="fr-FR" sz="2200" baseline="30000" dirty="0">
                <a:latin typeface="Gotham Bold" pitchFamily="50" charset="0"/>
                <a:cs typeface="Gotham Bold" pitchFamily="50" charset="0"/>
              </a:rPr>
              <a:t>e</a:t>
            </a:r>
            <a:r>
              <a:rPr lang="fr-FR" sz="2200" dirty="0">
                <a:latin typeface="Gotham Bold" pitchFamily="50" charset="0"/>
                <a:cs typeface="Gotham Bold" pitchFamily="50" charset="0"/>
              </a:rPr>
              <a:t> DES TENDANCES TWITTER FRANCE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1E0118-AAEA-430F-BCAF-B870DC995523}"/>
              </a:ext>
            </a:extLst>
          </p:cNvPr>
          <p:cNvSpPr/>
          <p:nvPr/>
        </p:nvSpPr>
        <p:spPr>
          <a:xfrm>
            <a:off x="8310162" y="1152170"/>
            <a:ext cx="2569367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2000 </a:t>
            </a:r>
            <a:br>
              <a:rPr lang="fr-FR" sz="4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BISCUITS </a:t>
            </a:r>
            <a:b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DÉVORÉS PAR NOS PARTENAIRES </a:t>
            </a:r>
            <a:endParaRPr lang="fr-FR" sz="4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0FAF6D4-A252-4A17-8ABC-6CEC6BF91FEC}"/>
              </a:ext>
            </a:extLst>
          </p:cNvPr>
          <p:cNvSpPr/>
          <p:nvPr/>
        </p:nvSpPr>
        <p:spPr>
          <a:xfrm>
            <a:off x="8329358" y="3565386"/>
            <a:ext cx="34735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1000 </a:t>
            </a:r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CALORIES </a:t>
            </a:r>
            <a:b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PAR PERSONNE DÉPENSÉES SUR </a:t>
            </a:r>
            <a:b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LE DANCEFLOOR </a:t>
            </a:r>
            <a:b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DE LA SOIRÉE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B93140-005A-44A1-A637-8D7E5191FA1B}"/>
              </a:ext>
            </a:extLst>
          </p:cNvPr>
          <p:cNvSpPr/>
          <p:nvPr/>
        </p:nvSpPr>
        <p:spPr>
          <a:xfrm>
            <a:off x="367889" y="4090835"/>
            <a:ext cx="32674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120 RETOMBÉES</a:t>
            </a:r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</a:t>
            </a:r>
            <a:r>
              <a:rPr lang="fr-FR" sz="32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MÉDIATIQUES</a:t>
            </a:r>
          </a:p>
        </p:txBody>
      </p:sp>
      <p:pic>
        <p:nvPicPr>
          <p:cNvPr id="5" name="Image 4" descr="Une image contenant objet, lumière&#10;&#10;Description générée automatiquement">
            <a:extLst>
              <a:ext uri="{FF2B5EF4-FFF2-40B4-BE49-F238E27FC236}">
                <a16:creationId xmlns:a16="http://schemas.microsoft.com/office/drawing/2014/main" id="{ACFF0CCF-C9AE-4BA5-BB56-4CE34A2D2E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50" y="288076"/>
            <a:ext cx="460799" cy="594101"/>
          </a:xfrm>
          <a:prstGeom prst="rect">
            <a:avLst/>
          </a:prstGeom>
        </p:spPr>
      </p:pic>
      <p:pic>
        <p:nvPicPr>
          <p:cNvPr id="8" name="Image 7" descr="Une image contenant brosse&#10;&#10;Description générée automatiquement">
            <a:extLst>
              <a:ext uri="{FF2B5EF4-FFF2-40B4-BE49-F238E27FC236}">
                <a16:creationId xmlns:a16="http://schemas.microsoft.com/office/drawing/2014/main" id="{859637AF-224D-43EA-8FC9-9B92453B70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8755" flipH="1">
            <a:off x="9888050" y="-328685"/>
            <a:ext cx="1876647" cy="1557017"/>
          </a:xfrm>
          <a:prstGeom prst="rect">
            <a:avLst/>
          </a:prstGeom>
        </p:spPr>
      </p:pic>
      <p:pic>
        <p:nvPicPr>
          <p:cNvPr id="12" name="Image 11" descr="Une image contenant brosse, alimentation&#10;&#10;Description générée automatiquement">
            <a:extLst>
              <a:ext uri="{FF2B5EF4-FFF2-40B4-BE49-F238E27FC236}">
                <a16:creationId xmlns:a16="http://schemas.microsoft.com/office/drawing/2014/main" id="{C292A53D-DCEC-473F-9A58-C385288081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764">
            <a:off x="10955340" y="1825680"/>
            <a:ext cx="1828904" cy="1526558"/>
          </a:xfrm>
          <a:prstGeom prst="rect">
            <a:avLst/>
          </a:prstGeom>
        </p:spPr>
      </p:pic>
      <p:pic>
        <p:nvPicPr>
          <p:cNvPr id="17" name="Image 16" descr="Une image contenant masque, roue&#10;&#10;Description générée automatiquement">
            <a:extLst>
              <a:ext uri="{FF2B5EF4-FFF2-40B4-BE49-F238E27FC236}">
                <a16:creationId xmlns:a16="http://schemas.microsoft.com/office/drawing/2014/main" id="{1E774254-3828-4A80-A3D4-A310F5EFD6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734" y="2622130"/>
            <a:ext cx="1326398" cy="618986"/>
          </a:xfrm>
          <a:prstGeom prst="rect">
            <a:avLst/>
          </a:prstGeom>
        </p:spPr>
      </p:pic>
      <p:pic>
        <p:nvPicPr>
          <p:cNvPr id="33" name="Image 32" descr="Une image contenant ordinateur&#10;&#10;Description générée automatiquement">
            <a:extLst>
              <a:ext uri="{FF2B5EF4-FFF2-40B4-BE49-F238E27FC236}">
                <a16:creationId xmlns:a16="http://schemas.microsoft.com/office/drawing/2014/main" id="{1D19731C-AD0C-4CC4-B2A4-54BBB42B10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25" y="1022950"/>
            <a:ext cx="3660521" cy="5835050"/>
          </a:xfrm>
          <a:prstGeom prst="rect">
            <a:avLst/>
          </a:prstGeom>
        </p:spPr>
      </p:pic>
      <p:pic>
        <p:nvPicPr>
          <p:cNvPr id="29" name="Image 28" descr="Une image contenant oiseau&#10;&#10;Description générée automatiquement">
            <a:extLst>
              <a:ext uri="{FF2B5EF4-FFF2-40B4-BE49-F238E27FC236}">
                <a16:creationId xmlns:a16="http://schemas.microsoft.com/office/drawing/2014/main" id="{62492E03-A36A-453B-9011-5345632E137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53" y="2416823"/>
            <a:ext cx="1637340" cy="143981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B8644A4-5E43-4F0E-B200-18DABF840860}"/>
              </a:ext>
            </a:extLst>
          </p:cNvPr>
          <p:cNvSpPr/>
          <p:nvPr/>
        </p:nvSpPr>
        <p:spPr>
          <a:xfrm>
            <a:off x="5508006" y="2641187"/>
            <a:ext cx="134203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+8000 </a:t>
            </a:r>
            <a:b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TWEETS </a:t>
            </a:r>
            <a:br>
              <a:rPr lang="fr-FR" sz="16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6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#SDE2020</a:t>
            </a:r>
            <a:endParaRPr lang="fr-FR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pic>
        <p:nvPicPr>
          <p:cNvPr id="56" name="Image 5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ACBA7CA-EA92-4267-9932-06C4326AF6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4678">
            <a:off x="6595264" y="2140778"/>
            <a:ext cx="319423" cy="280268"/>
          </a:xfrm>
          <a:prstGeom prst="rect">
            <a:avLst/>
          </a:prstGeom>
        </p:spPr>
      </p:pic>
      <p:pic>
        <p:nvPicPr>
          <p:cNvPr id="57" name="Image 56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189786F-D7A8-42AB-8488-B2C34684BD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157" y="2147676"/>
            <a:ext cx="319423" cy="280268"/>
          </a:xfrm>
          <a:prstGeom prst="rect">
            <a:avLst/>
          </a:prstGeom>
        </p:spPr>
      </p:pic>
      <p:pic>
        <p:nvPicPr>
          <p:cNvPr id="58" name="Image 5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83B36A31-5D5D-40A5-9D5E-2B1269B811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1560">
            <a:off x="6222389" y="2147676"/>
            <a:ext cx="319423" cy="280268"/>
          </a:xfrm>
          <a:prstGeom prst="rect">
            <a:avLst/>
          </a:prstGeom>
        </p:spPr>
      </p:pic>
      <p:pic>
        <p:nvPicPr>
          <p:cNvPr id="68" name="Image 6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1F79285-DCED-4DCD-9276-526205356F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18" y="1860893"/>
            <a:ext cx="319423" cy="280268"/>
          </a:xfrm>
          <a:prstGeom prst="rect">
            <a:avLst/>
          </a:prstGeom>
        </p:spPr>
      </p:pic>
      <p:pic>
        <p:nvPicPr>
          <p:cNvPr id="69" name="Image 6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72DBA0CC-FD09-49E5-A1A2-781E0BFD7A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555">
            <a:off x="5998575" y="1870250"/>
            <a:ext cx="319423" cy="280268"/>
          </a:xfrm>
          <a:prstGeom prst="rect">
            <a:avLst/>
          </a:prstGeom>
        </p:spPr>
      </p:pic>
      <p:pic>
        <p:nvPicPr>
          <p:cNvPr id="70" name="Image 69" descr="Une image contenant dessin&#10;&#10;Description générée automatiquement">
            <a:extLst>
              <a:ext uri="{FF2B5EF4-FFF2-40B4-BE49-F238E27FC236}">
                <a16:creationId xmlns:a16="http://schemas.microsoft.com/office/drawing/2014/main" id="{B2A0C164-9708-47B0-8D1D-146AB94935F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3741">
            <a:off x="5489062" y="2147676"/>
            <a:ext cx="319423" cy="280268"/>
          </a:xfrm>
          <a:prstGeom prst="rect">
            <a:avLst/>
          </a:prstGeom>
        </p:spPr>
      </p:pic>
      <p:pic>
        <p:nvPicPr>
          <p:cNvPr id="71" name="Image 70" descr="Une image contenant dessin&#10;&#10;Description générée automatiquement">
            <a:extLst>
              <a:ext uri="{FF2B5EF4-FFF2-40B4-BE49-F238E27FC236}">
                <a16:creationId xmlns:a16="http://schemas.microsoft.com/office/drawing/2014/main" id="{9C92384D-8C45-4B38-8475-1F922E76B7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1282">
            <a:off x="5592799" y="1852746"/>
            <a:ext cx="319423" cy="280268"/>
          </a:xfrm>
          <a:prstGeom prst="rect">
            <a:avLst/>
          </a:prstGeom>
        </p:spPr>
      </p:pic>
      <p:pic>
        <p:nvPicPr>
          <p:cNvPr id="79" name="Image 78" descr="Une image contenant brosse, alimentation&#10;&#10;Description générée automatiquement">
            <a:extLst>
              <a:ext uri="{FF2B5EF4-FFF2-40B4-BE49-F238E27FC236}">
                <a16:creationId xmlns:a16="http://schemas.microsoft.com/office/drawing/2014/main" id="{E9467F09-287F-482C-BDA5-12762E7D98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9764">
            <a:off x="11424121" y="1310942"/>
            <a:ext cx="1828904" cy="1526558"/>
          </a:xfrm>
          <a:prstGeom prst="rect">
            <a:avLst/>
          </a:prstGeom>
        </p:spPr>
      </p:pic>
      <p:pic>
        <p:nvPicPr>
          <p:cNvPr id="82" name="Image 81" descr="Une image contenant brosse, alimentation&#10;&#10;Description générée automatiquement">
            <a:extLst>
              <a:ext uri="{FF2B5EF4-FFF2-40B4-BE49-F238E27FC236}">
                <a16:creationId xmlns:a16="http://schemas.microsoft.com/office/drawing/2014/main" id="{DCB0AD32-44D8-4F29-BDF9-9B58DB8BBD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533">
            <a:off x="9910310" y="-375427"/>
            <a:ext cx="1926310" cy="1615866"/>
          </a:xfrm>
          <a:prstGeom prst="rect">
            <a:avLst/>
          </a:prstGeom>
        </p:spPr>
      </p:pic>
      <p:pic>
        <p:nvPicPr>
          <p:cNvPr id="83" name="Image 82" descr="Une image contenant brosse, alimentation&#10;&#10;Description générée automatiquement">
            <a:extLst>
              <a:ext uri="{FF2B5EF4-FFF2-40B4-BE49-F238E27FC236}">
                <a16:creationId xmlns:a16="http://schemas.microsoft.com/office/drawing/2014/main" id="{F9A247D1-17A6-4C2E-B1A6-06B239710E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6533">
            <a:off x="11040504" y="-202986"/>
            <a:ext cx="1926310" cy="1615866"/>
          </a:xfrm>
          <a:prstGeom prst="rect">
            <a:avLst/>
          </a:prstGeom>
        </p:spPr>
      </p:pic>
      <p:pic>
        <p:nvPicPr>
          <p:cNvPr id="45" name="Image 44" descr="Une image contenant tenant, regardant, photo, main&#10;&#10;Description générée automatiquement">
            <a:extLst>
              <a:ext uri="{FF2B5EF4-FFF2-40B4-BE49-F238E27FC236}">
                <a16:creationId xmlns:a16="http://schemas.microsoft.com/office/drawing/2014/main" id="{5B5DD0F4-EE2C-4022-A36C-981100FC6D2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43498"/>
            <a:ext cx="3969833" cy="1714501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8A4A8234-2B16-4D8E-80C6-BD222304A7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575" y="142729"/>
            <a:ext cx="2366281" cy="2254681"/>
          </a:xfrm>
          <a:prstGeom prst="rect">
            <a:avLst/>
          </a:prstGeom>
        </p:spPr>
      </p:pic>
      <p:pic>
        <p:nvPicPr>
          <p:cNvPr id="52" name="Image 51" descr="Une image contenant objet&#10;&#10;Description générée automatiquement">
            <a:extLst>
              <a:ext uri="{FF2B5EF4-FFF2-40B4-BE49-F238E27FC236}">
                <a16:creationId xmlns:a16="http://schemas.microsoft.com/office/drawing/2014/main" id="{830E1D46-9C58-4705-B2BA-52CFAFEFFC7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8757" y="6045911"/>
            <a:ext cx="3993241" cy="820635"/>
          </a:xfrm>
          <a:prstGeom prst="rect">
            <a:avLst/>
          </a:prstGeom>
        </p:spPr>
      </p:pic>
      <p:sp>
        <p:nvSpPr>
          <p:cNvPr id="85" name="Ellipse 84">
            <a:extLst>
              <a:ext uri="{FF2B5EF4-FFF2-40B4-BE49-F238E27FC236}">
                <a16:creationId xmlns:a16="http://schemas.microsoft.com/office/drawing/2014/main" id="{8758D294-A7E4-4F7F-A45B-5CB84B9B1629}"/>
              </a:ext>
            </a:extLst>
          </p:cNvPr>
          <p:cNvSpPr/>
          <p:nvPr/>
        </p:nvSpPr>
        <p:spPr>
          <a:xfrm>
            <a:off x="3461532" y="3815878"/>
            <a:ext cx="128927" cy="13289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9" name="Image 108">
            <a:extLst>
              <a:ext uri="{FF2B5EF4-FFF2-40B4-BE49-F238E27FC236}">
                <a16:creationId xmlns:a16="http://schemas.microsoft.com/office/drawing/2014/main" id="{D56272DA-9158-4351-BE58-404484073AE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2206" y="183875"/>
            <a:ext cx="322434" cy="510558"/>
          </a:xfrm>
          <a:prstGeom prst="rect">
            <a:avLst/>
          </a:prstGeom>
        </p:spPr>
      </p:pic>
      <p:pic>
        <p:nvPicPr>
          <p:cNvPr id="110" name="Image 109" descr="Une image contenant objet&#10;&#10;Description générée automatiquement">
            <a:extLst>
              <a:ext uri="{FF2B5EF4-FFF2-40B4-BE49-F238E27FC236}">
                <a16:creationId xmlns:a16="http://schemas.microsoft.com/office/drawing/2014/main" id="{3A7F551A-03C4-4C3D-8E37-0A9DE1CB13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26602" y="3425366"/>
            <a:ext cx="3101778" cy="165421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14C2AE80-FA09-41E1-9817-FCB923168ED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89" y="5077233"/>
            <a:ext cx="2733481" cy="1634915"/>
          </a:xfrm>
          <a:prstGeom prst="rect">
            <a:avLst/>
          </a:prstGeom>
        </p:spPr>
      </p:pic>
      <p:sp>
        <p:nvSpPr>
          <p:cNvPr id="86" name="Étoile : 4 branches 85">
            <a:extLst>
              <a:ext uri="{FF2B5EF4-FFF2-40B4-BE49-F238E27FC236}">
                <a16:creationId xmlns:a16="http://schemas.microsoft.com/office/drawing/2014/main" id="{C95BC6AB-1870-4633-836C-8DC633A904A8}"/>
              </a:ext>
            </a:extLst>
          </p:cNvPr>
          <p:cNvSpPr/>
          <p:nvPr/>
        </p:nvSpPr>
        <p:spPr>
          <a:xfrm>
            <a:off x="11317632" y="3938234"/>
            <a:ext cx="538317" cy="489956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90500">
              <a:schemeClr val="bg1">
                <a:alpha val="3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Étoile : 4 branches 86">
            <a:extLst>
              <a:ext uri="{FF2B5EF4-FFF2-40B4-BE49-F238E27FC236}">
                <a16:creationId xmlns:a16="http://schemas.microsoft.com/office/drawing/2014/main" id="{1740BA44-C6CD-463B-AA58-FD3956D261C4}"/>
              </a:ext>
            </a:extLst>
          </p:cNvPr>
          <p:cNvSpPr/>
          <p:nvPr/>
        </p:nvSpPr>
        <p:spPr>
          <a:xfrm>
            <a:off x="11695930" y="3907693"/>
            <a:ext cx="253071" cy="236381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90500">
              <a:schemeClr val="bg1">
                <a:alpha val="3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8" name="Étoile : 4 branches 87">
            <a:extLst>
              <a:ext uri="{FF2B5EF4-FFF2-40B4-BE49-F238E27FC236}">
                <a16:creationId xmlns:a16="http://schemas.microsoft.com/office/drawing/2014/main" id="{BFEBEDC6-22EE-456D-82B9-DE66CC34F4E8}"/>
              </a:ext>
            </a:extLst>
          </p:cNvPr>
          <p:cNvSpPr/>
          <p:nvPr/>
        </p:nvSpPr>
        <p:spPr>
          <a:xfrm>
            <a:off x="11262661" y="4292485"/>
            <a:ext cx="253071" cy="236381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glow rad="190500">
              <a:schemeClr val="bg1">
                <a:alpha val="3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6416B0C8-6128-4408-AB53-D481614F5EC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950" y="3743800"/>
            <a:ext cx="2875615" cy="3124924"/>
          </a:xfrm>
          <a:prstGeom prst="rect">
            <a:avLst/>
          </a:prstGeom>
        </p:spPr>
      </p:pic>
      <p:pic>
        <p:nvPicPr>
          <p:cNvPr id="90" name="Image 89" descr="Une image contenant horloge&#10;&#10;Description générée automatiquement">
            <a:extLst>
              <a:ext uri="{FF2B5EF4-FFF2-40B4-BE49-F238E27FC236}">
                <a16:creationId xmlns:a16="http://schemas.microsoft.com/office/drawing/2014/main" id="{22017FD1-84D9-4A30-9391-A5FC2DECF52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68" y="1118897"/>
            <a:ext cx="707728" cy="741430"/>
          </a:xfrm>
          <a:prstGeom prst="rect">
            <a:avLst/>
          </a:prstGeom>
        </p:spPr>
      </p:pic>
      <p:pic>
        <p:nvPicPr>
          <p:cNvPr id="54" name="Image 53" descr="Une image contenant objet, horloge&#10;&#10;Description générée automatiquement">
            <a:extLst>
              <a:ext uri="{FF2B5EF4-FFF2-40B4-BE49-F238E27FC236}">
                <a16:creationId xmlns:a16="http://schemas.microsoft.com/office/drawing/2014/main" id="{B5312DDF-8289-461B-9C8D-3019A7B836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" y="3391019"/>
            <a:ext cx="4084374" cy="36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616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85" grpId="0" animBg="1"/>
      <p:bldP spid="86" grpId="0" animBg="1"/>
      <p:bldP spid="87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C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6E3222A-AAB0-4B3B-A761-C893A87741F2}"/>
              </a:ext>
            </a:extLst>
          </p:cNvPr>
          <p:cNvSpPr/>
          <p:nvPr/>
        </p:nvSpPr>
        <p:spPr>
          <a:xfrm>
            <a:off x="8279220" y="1"/>
            <a:ext cx="3912780" cy="6869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grpSp>
        <p:nvGrpSpPr>
          <p:cNvPr id="39" name="Groupe 30">
            <a:extLst>
              <a:ext uri="{FF2B5EF4-FFF2-40B4-BE49-F238E27FC236}">
                <a16:creationId xmlns:a16="http://schemas.microsoft.com/office/drawing/2014/main" id="{348D63C9-C255-491C-960C-4AFED097A38D}"/>
              </a:ext>
            </a:extLst>
          </p:cNvPr>
          <p:cNvGrpSpPr/>
          <p:nvPr/>
        </p:nvGrpSpPr>
        <p:grpSpPr>
          <a:xfrm rot="10800000" flipH="1">
            <a:off x="699006" y="651161"/>
            <a:ext cx="7679453" cy="5572778"/>
            <a:chOff x="657225" y="642938"/>
            <a:chExt cx="7621995" cy="5572778"/>
          </a:xfrm>
        </p:grpSpPr>
        <p:cxnSp>
          <p:nvCxnSpPr>
            <p:cNvPr id="40" name="Connecteur droit 28">
              <a:extLst>
                <a:ext uri="{FF2B5EF4-FFF2-40B4-BE49-F238E27FC236}">
                  <a16:creationId xmlns:a16="http://schemas.microsoft.com/office/drawing/2014/main" id="{740E78C7-49BB-4DF4-A50F-63ACCE6F1F0F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" y="654896"/>
              <a:ext cx="762199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Connecteur droit 34">
              <a:extLst>
                <a:ext uri="{FF2B5EF4-FFF2-40B4-BE49-F238E27FC236}">
                  <a16:creationId xmlns:a16="http://schemas.microsoft.com/office/drawing/2014/main" id="{7589A378-CFA6-4873-8281-A5BA44BCC0BE}"/>
                </a:ext>
              </a:extLst>
            </p:cNvPr>
            <p:cNvCxnSpPr>
              <a:cxnSpLocks/>
            </p:cNvCxnSpPr>
            <p:nvPr/>
          </p:nvCxnSpPr>
          <p:spPr>
            <a:xfrm>
              <a:off x="659606" y="6203104"/>
              <a:ext cx="761961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8" name="Connecteur droit 37">
              <a:extLst>
                <a:ext uri="{FF2B5EF4-FFF2-40B4-BE49-F238E27FC236}">
                  <a16:creationId xmlns:a16="http://schemas.microsoft.com/office/drawing/2014/main" id="{756DF15E-A797-4892-8ACE-F22CD2F457AA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8" y="642938"/>
              <a:ext cx="0" cy="5572778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1" name="Rectangle 30">
            <a:hlinkClick r:id="rId2" action="ppaction://hlinksldjump"/>
            <a:extLst>
              <a:ext uri="{FF2B5EF4-FFF2-40B4-BE49-F238E27FC236}">
                <a16:creationId xmlns:a16="http://schemas.microsoft.com/office/drawing/2014/main" id="{A3D0059D-9936-452B-AA20-0A5105A950DD}"/>
              </a:ext>
            </a:extLst>
          </p:cNvPr>
          <p:cNvSpPr/>
          <p:nvPr/>
        </p:nvSpPr>
        <p:spPr>
          <a:xfrm>
            <a:off x="6371845" y="4246491"/>
            <a:ext cx="1061615" cy="12904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  <p:sp>
        <p:nvSpPr>
          <p:cNvPr id="29" name="ZoneTexte 33">
            <a:hlinkClick r:id="rId2" action="ppaction://hlinksldjump"/>
            <a:extLst>
              <a:ext uri="{FF2B5EF4-FFF2-40B4-BE49-F238E27FC236}">
                <a16:creationId xmlns:a16="http://schemas.microsoft.com/office/drawing/2014/main" id="{1AF2440B-1B62-4A2D-AA39-5798F14F05C2}"/>
              </a:ext>
            </a:extLst>
          </p:cNvPr>
          <p:cNvSpPr txBox="1"/>
          <p:nvPr/>
        </p:nvSpPr>
        <p:spPr>
          <a:xfrm>
            <a:off x="1899500" y="4480560"/>
            <a:ext cx="4429867" cy="861774"/>
          </a:xfrm>
          <a:prstGeom prst="rect">
            <a:avLst/>
          </a:prstGeom>
          <a:noFill/>
          <a:effectLst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  <a:t>DÉCOUVREZ </a:t>
            </a:r>
            <a:b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ld" pitchFamily="50" charset="0"/>
                <a:cs typeface="Gotham Bold" pitchFamily="50" charset="0"/>
              </a:rPr>
            </a:b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cs typeface="Gotham Bold" pitchFamily="50" charset="0"/>
              </a:rPr>
              <a:t>NOS </a:t>
            </a:r>
            <a:r>
              <a:rPr lang="fr-FR" sz="2800" dirty="0">
                <a:solidFill>
                  <a:prstClr val="white"/>
                </a:solidFill>
                <a:latin typeface="Gotham Bold" pitchFamily="50" charset="0"/>
                <a:cs typeface="Gotham Bold" pitchFamily="50" charset="0"/>
              </a:rPr>
              <a:t>58 700 </a:t>
            </a:r>
            <a:r>
              <a:rPr kumimoji="0" lang="fr-FR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/>
                <a:cs typeface="Gotham Bold" pitchFamily="50" charset="0"/>
              </a:rPr>
              <a:t>VISITEURS</a:t>
            </a:r>
          </a:p>
        </p:txBody>
      </p:sp>
      <p:sp>
        <p:nvSpPr>
          <p:cNvPr id="17" name="ZoneTexte 33">
            <a:extLst>
              <a:ext uri="{FF2B5EF4-FFF2-40B4-BE49-F238E27FC236}">
                <a16:creationId xmlns:a16="http://schemas.microsoft.com/office/drawing/2014/main" id="{465CB723-4B00-4E35-B26D-A9812731619D}"/>
              </a:ext>
            </a:extLst>
          </p:cNvPr>
          <p:cNvSpPr txBox="1"/>
          <p:nvPr/>
        </p:nvSpPr>
        <p:spPr>
          <a:xfrm>
            <a:off x="1541303" y="1361039"/>
            <a:ext cx="6108011" cy="113877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lack" pitchFamily="50" charset="0"/>
                <a:ea typeface="+mn-ea"/>
                <a:cs typeface="Gotham Black" pitchFamily="50" charset="0"/>
              </a:rPr>
              <a:t>UN VISITORAT DE QUALITÉ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pitchFamily="50" charset="0"/>
                <a:cs typeface="Gotham Book" pitchFamily="50" charset="0"/>
              </a:rPr>
              <a:t>&amp; DES PROFILS VARIÉS</a:t>
            </a:r>
          </a:p>
        </p:txBody>
      </p:sp>
      <p:sp>
        <p:nvSpPr>
          <p:cNvPr id="18" name="ZoneTexte 33">
            <a:extLst>
              <a:ext uri="{FF2B5EF4-FFF2-40B4-BE49-F238E27FC236}">
                <a16:creationId xmlns:a16="http://schemas.microsoft.com/office/drawing/2014/main" id="{0ED00765-667C-4066-8012-C763C9CE3BCE}"/>
              </a:ext>
            </a:extLst>
          </p:cNvPr>
          <p:cNvSpPr txBox="1"/>
          <p:nvPr/>
        </p:nvSpPr>
        <p:spPr>
          <a:xfrm>
            <a:off x="1541303" y="3060529"/>
            <a:ext cx="5820118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fr-FR" sz="14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Découvrez les deux principaux types d’e</a:t>
            </a:r>
            <a:r>
              <a:rPr kumimoji="0" lang="fr-FR" sz="14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ntrepreneurs</a:t>
            </a:r>
            <a:r>
              <a:rPr kumimoji="0" lang="fr-FR" sz="140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 présents durant le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pitchFamily="50" charset="0"/>
                <a:ea typeface="+mn-ea"/>
                <a:cs typeface="Gotham Book" pitchFamily="50" charset="0"/>
              </a:rPr>
              <a:t>Salon des Entrepreneurs </a:t>
            </a:r>
            <a:r>
              <a:rPr lang="fr-FR" sz="1400" b="1" noProof="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Paris</a:t>
            </a:r>
            <a:endParaRPr kumimoji="0" lang="fr-FR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otham Book" pitchFamily="50" charset="0"/>
              <a:ea typeface="+mn-ea"/>
              <a:cs typeface="Gotham Book" pitchFamily="50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5EEF0C8-4A34-4FCA-94DE-D98CC11ED568}"/>
              </a:ext>
            </a:extLst>
          </p:cNvPr>
          <p:cNvCxnSpPr/>
          <p:nvPr/>
        </p:nvCxnSpPr>
        <p:spPr>
          <a:xfrm>
            <a:off x="1652131" y="2780170"/>
            <a:ext cx="87840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>
            <a:extLst>
              <a:ext uri="{FF2B5EF4-FFF2-40B4-BE49-F238E27FC236}">
                <a16:creationId xmlns:a16="http://schemas.microsoft.com/office/drawing/2014/main" id="{94685D8F-19C1-4FC9-8665-2CDD8A92B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81662" y="6413145"/>
            <a:ext cx="828675" cy="280109"/>
          </a:xfrm>
          <a:prstGeom prst="rect">
            <a:avLst/>
          </a:prstGeom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>
            <a:hlinkClick r:id="rId2" action="ppaction://hlinksldjump"/>
            <a:extLst>
              <a:ext uri="{FF2B5EF4-FFF2-40B4-BE49-F238E27FC236}">
                <a16:creationId xmlns:a16="http://schemas.microsoft.com/office/drawing/2014/main" id="{29B233A2-37E3-46AA-9118-CDE71529F905}"/>
              </a:ext>
            </a:extLst>
          </p:cNvPr>
          <p:cNvCxnSpPr>
            <a:cxnSpLocks/>
          </p:cNvCxnSpPr>
          <p:nvPr/>
        </p:nvCxnSpPr>
        <p:spPr>
          <a:xfrm>
            <a:off x="6682446" y="4911447"/>
            <a:ext cx="502707" cy="0"/>
          </a:xfrm>
          <a:prstGeom prst="straightConnector1">
            <a:avLst/>
          </a:prstGeom>
          <a:ln w="25400">
            <a:solidFill>
              <a:srgbClr val="43C6F3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e 30">
            <a:extLst>
              <a:ext uri="{FF2B5EF4-FFF2-40B4-BE49-F238E27FC236}">
                <a16:creationId xmlns:a16="http://schemas.microsoft.com/office/drawing/2014/main" id="{45397D66-6F1C-44F0-AF0E-A7FA6C94645D}"/>
              </a:ext>
            </a:extLst>
          </p:cNvPr>
          <p:cNvGrpSpPr/>
          <p:nvPr/>
        </p:nvGrpSpPr>
        <p:grpSpPr>
          <a:xfrm rot="10800000">
            <a:off x="8275848" y="651190"/>
            <a:ext cx="3217147" cy="5572778"/>
            <a:chOff x="641570" y="642938"/>
            <a:chExt cx="7637650" cy="5572778"/>
          </a:xfrm>
        </p:grpSpPr>
        <p:cxnSp>
          <p:nvCxnSpPr>
            <p:cNvPr id="24" name="Connecteur droit 28">
              <a:extLst>
                <a:ext uri="{FF2B5EF4-FFF2-40B4-BE49-F238E27FC236}">
                  <a16:creationId xmlns:a16="http://schemas.microsoft.com/office/drawing/2014/main" id="{FBCE940D-661D-43AC-80ED-888EE35D88D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41570" y="654896"/>
              <a:ext cx="7637645" cy="0"/>
            </a:xfrm>
            <a:prstGeom prst="line">
              <a:avLst/>
            </a:prstGeom>
            <a:noFill/>
            <a:ln w="38100">
              <a:solidFill>
                <a:srgbClr val="43C6F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0" name="Connecteur droit 34">
              <a:extLst>
                <a:ext uri="{FF2B5EF4-FFF2-40B4-BE49-F238E27FC236}">
                  <a16:creationId xmlns:a16="http://schemas.microsoft.com/office/drawing/2014/main" id="{4D8B0C4B-8600-4144-9F02-B4A80515722E}"/>
                </a:ext>
              </a:extLst>
            </p:cNvPr>
            <p:cNvCxnSpPr>
              <a:cxnSpLocks/>
            </p:cNvCxnSpPr>
            <p:nvPr/>
          </p:nvCxnSpPr>
          <p:spPr>
            <a:xfrm>
              <a:off x="659606" y="6203104"/>
              <a:ext cx="7619614" cy="0"/>
            </a:xfrm>
            <a:prstGeom prst="line">
              <a:avLst/>
            </a:prstGeom>
            <a:noFill/>
            <a:ln w="38100">
              <a:solidFill>
                <a:srgbClr val="43C6F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32" name="Connecteur droit 37">
              <a:extLst>
                <a:ext uri="{FF2B5EF4-FFF2-40B4-BE49-F238E27FC236}">
                  <a16:creationId xmlns:a16="http://schemas.microsoft.com/office/drawing/2014/main" id="{AC91516A-F6FF-492E-84B0-4E6CB8927FB6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8" y="642938"/>
              <a:ext cx="0" cy="5572778"/>
            </a:xfrm>
            <a:prstGeom prst="line">
              <a:avLst/>
            </a:prstGeom>
            <a:noFill/>
            <a:ln w="38100">
              <a:solidFill>
                <a:srgbClr val="43C6F3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6" name="Image 5" descr="Une image contenant femme, boule, joueur, air&#10;&#10;Description générée automatiquement">
            <a:extLst>
              <a:ext uri="{FF2B5EF4-FFF2-40B4-BE49-F238E27FC236}">
                <a16:creationId xmlns:a16="http://schemas.microsoft.com/office/drawing/2014/main" id="{3B399AA8-FBF1-460E-8A80-C0B33425E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33799" y="3019654"/>
            <a:ext cx="5321839" cy="4129722"/>
          </a:xfrm>
          <a:prstGeom prst="rect">
            <a:avLst/>
          </a:prstGeom>
        </p:spPr>
      </p:pic>
      <p:grpSp>
        <p:nvGrpSpPr>
          <p:cNvPr id="20" name="Groupe 30">
            <a:extLst>
              <a:ext uri="{FF2B5EF4-FFF2-40B4-BE49-F238E27FC236}">
                <a16:creationId xmlns:a16="http://schemas.microsoft.com/office/drawing/2014/main" id="{994CB472-95BC-434D-9810-66DC0B23FD0C}"/>
              </a:ext>
            </a:extLst>
          </p:cNvPr>
          <p:cNvGrpSpPr/>
          <p:nvPr/>
        </p:nvGrpSpPr>
        <p:grpSpPr>
          <a:xfrm rot="10800000" flipH="1">
            <a:off x="1631187" y="4260723"/>
            <a:ext cx="4830883" cy="1258738"/>
            <a:chOff x="657225" y="642938"/>
            <a:chExt cx="7621995" cy="5572778"/>
          </a:xfrm>
        </p:grpSpPr>
        <p:cxnSp>
          <p:nvCxnSpPr>
            <p:cNvPr id="21" name="Connecteur droit 28">
              <a:extLst>
                <a:ext uri="{FF2B5EF4-FFF2-40B4-BE49-F238E27FC236}">
                  <a16:creationId xmlns:a16="http://schemas.microsoft.com/office/drawing/2014/main" id="{9B31D2BF-7209-46D9-BF55-B9BBACCFA6C0}"/>
                </a:ext>
              </a:extLst>
            </p:cNvPr>
            <p:cNvCxnSpPr>
              <a:cxnSpLocks/>
            </p:cNvCxnSpPr>
            <p:nvPr/>
          </p:nvCxnSpPr>
          <p:spPr>
            <a:xfrm>
              <a:off x="657225" y="654896"/>
              <a:ext cx="7621995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Connecteur droit 34">
              <a:extLst>
                <a:ext uri="{FF2B5EF4-FFF2-40B4-BE49-F238E27FC236}">
                  <a16:creationId xmlns:a16="http://schemas.microsoft.com/office/drawing/2014/main" id="{21ACBCD4-D366-43A3-9A0F-30A45AF70F68}"/>
                </a:ext>
              </a:extLst>
            </p:cNvPr>
            <p:cNvCxnSpPr>
              <a:cxnSpLocks/>
            </p:cNvCxnSpPr>
            <p:nvPr/>
          </p:nvCxnSpPr>
          <p:spPr>
            <a:xfrm>
              <a:off x="659606" y="6203104"/>
              <a:ext cx="7619614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5" name="Connecteur droit 37">
              <a:extLst>
                <a:ext uri="{FF2B5EF4-FFF2-40B4-BE49-F238E27FC236}">
                  <a16:creationId xmlns:a16="http://schemas.microsoft.com/office/drawing/2014/main" id="{B74557EC-924E-4D09-ACD8-6CF26261D979}"/>
                </a:ext>
              </a:extLst>
            </p:cNvPr>
            <p:cNvCxnSpPr>
              <a:cxnSpLocks/>
            </p:cNvCxnSpPr>
            <p:nvPr/>
          </p:nvCxnSpPr>
          <p:spPr>
            <a:xfrm>
              <a:off x="671498" y="642938"/>
              <a:ext cx="0" cy="5572778"/>
            </a:xfrm>
            <a:prstGeom prst="line">
              <a:avLst/>
            </a:prstGeom>
            <a:noFill/>
            <a:ln w="3810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352430485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10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-2.91667E-6 -1.48148E-6 L 0.00131 0.05 " pathEditMode="relative" rAng="0" ptsTypes="AA">
                                      <p:cBhvr>
                                        <p:cTn id="9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5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3.7037E-7 L -0.00052 -0.04491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24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-4.07407E-6 L -0.04192 0.00024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decel="10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91667E-6 -7.40741E-7 L 0.04922 -7.40741E-7 " pathEditMode="relative" rAng="0" ptsTypes="AA">
                                      <p:cBhvr>
                                        <p:cTn id="28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04193 0.00023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0833E-6 7.40741E-7 L -0.04193 0.00023 " pathEditMode="relative" rAng="0" ptsTypes="AA">
                                      <p:cBhvr>
                                        <p:cTn id="50" dur="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0 L -0.04193 0.00023 " pathEditMode="relative" rAng="0" ptsTypes="AA">
                                      <p:cBhvr>
                                        <p:cTn id="55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29" grpId="0"/>
      <p:bldP spid="29" grpId="1"/>
      <p:bldP spid="17" grpId="0"/>
      <p:bldP spid="17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6B9603-2006-406D-9DC1-83D381181913}"/>
              </a:ext>
            </a:extLst>
          </p:cNvPr>
          <p:cNvSpPr/>
          <p:nvPr/>
        </p:nvSpPr>
        <p:spPr>
          <a:xfrm>
            <a:off x="0" y="-9654"/>
            <a:ext cx="2261937" cy="6876890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65341E-8534-424B-A188-694DF112575E}"/>
              </a:ext>
            </a:extLst>
          </p:cNvPr>
          <p:cNvSpPr/>
          <p:nvPr/>
        </p:nvSpPr>
        <p:spPr>
          <a:xfrm>
            <a:off x="2261938" y="3579235"/>
            <a:ext cx="4739100" cy="3306471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705413F-5827-4468-B351-D873921D6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8990" y="3935905"/>
            <a:ext cx="4667633" cy="2960082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EEE50A2C-42FE-4A60-ABBC-BD7CA2B45E49}"/>
              </a:ext>
            </a:extLst>
          </p:cNvPr>
          <p:cNvSpPr/>
          <p:nvPr/>
        </p:nvSpPr>
        <p:spPr>
          <a:xfrm>
            <a:off x="2512200" y="3904254"/>
            <a:ext cx="1866428" cy="36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CFF5725-E581-42C0-A192-90C16F28E60C}"/>
              </a:ext>
            </a:extLst>
          </p:cNvPr>
          <p:cNvSpPr/>
          <p:nvPr/>
        </p:nvSpPr>
        <p:spPr>
          <a:xfrm>
            <a:off x="2509083" y="248988"/>
            <a:ext cx="926699" cy="350889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2AC25-7D83-4FA6-A896-03143EDE4F03}"/>
              </a:ext>
            </a:extLst>
          </p:cNvPr>
          <p:cNvSpPr/>
          <p:nvPr/>
        </p:nvSpPr>
        <p:spPr>
          <a:xfrm>
            <a:off x="6993343" y="-9655"/>
            <a:ext cx="5198657" cy="2362200"/>
          </a:xfrm>
          <a:prstGeom prst="rect">
            <a:avLst/>
          </a:prstGeom>
          <a:solidFill>
            <a:srgbClr val="48BE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5874C0-1E60-4EC8-8FE8-2522906140B3}"/>
              </a:ext>
            </a:extLst>
          </p:cNvPr>
          <p:cNvSpPr/>
          <p:nvPr/>
        </p:nvSpPr>
        <p:spPr>
          <a:xfrm>
            <a:off x="6993344" y="2332913"/>
            <a:ext cx="5198657" cy="2480486"/>
          </a:xfrm>
          <a:prstGeom prst="rect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9A960C0-6495-448A-9411-C8F217226207}"/>
              </a:ext>
            </a:extLst>
          </p:cNvPr>
          <p:cNvSpPr/>
          <p:nvPr/>
        </p:nvSpPr>
        <p:spPr>
          <a:xfrm>
            <a:off x="76602" y="230400"/>
            <a:ext cx="21930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LE CRÉATEUR </a:t>
            </a:r>
          </a:p>
          <a:p>
            <a:r>
              <a:rPr lang="fr-FR" sz="2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52% DE NOS </a:t>
            </a:r>
            <a:br>
              <a:rPr lang="fr-FR" sz="2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</a:br>
            <a:r>
              <a:rPr lang="fr-FR" sz="2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PARTICIPANTS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B4B2B3-1CE4-4919-855E-39AE6A250BBB}"/>
              </a:ext>
            </a:extLst>
          </p:cNvPr>
          <p:cNvSpPr/>
          <p:nvPr/>
        </p:nvSpPr>
        <p:spPr>
          <a:xfrm>
            <a:off x="2501389" y="295594"/>
            <a:ext cx="9343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cs typeface="Gotham Bold" pitchFamily="50" charset="0"/>
              </a:rPr>
              <a:t>STATUT  </a:t>
            </a:r>
            <a:endParaRPr lang="fr-FR" sz="1200" dirty="0">
              <a:solidFill>
                <a:schemeClr val="bg1"/>
              </a:solidFill>
              <a:cs typeface="Gotham Book" pitchFamily="50" charset="0"/>
            </a:endParaRPr>
          </a:p>
        </p:txBody>
      </p:sp>
      <p:sp>
        <p:nvSpPr>
          <p:cNvPr id="8" name="Cylindre 7">
            <a:extLst>
              <a:ext uri="{FF2B5EF4-FFF2-40B4-BE49-F238E27FC236}">
                <a16:creationId xmlns:a16="http://schemas.microsoft.com/office/drawing/2014/main" id="{72172ED3-04F6-4B92-8C80-03840E635103}"/>
              </a:ext>
            </a:extLst>
          </p:cNvPr>
          <p:cNvSpPr/>
          <p:nvPr/>
        </p:nvSpPr>
        <p:spPr>
          <a:xfrm>
            <a:off x="7937698" y="6464025"/>
            <a:ext cx="543964" cy="239310"/>
          </a:xfrm>
          <a:prstGeom prst="can">
            <a:avLst/>
          </a:prstGeom>
          <a:solidFill>
            <a:srgbClr val="6C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Cylindre 23">
            <a:extLst>
              <a:ext uri="{FF2B5EF4-FFF2-40B4-BE49-F238E27FC236}">
                <a16:creationId xmlns:a16="http://schemas.microsoft.com/office/drawing/2014/main" id="{A22846E7-B5FD-49A2-B319-62FE0755C6DF}"/>
              </a:ext>
            </a:extLst>
          </p:cNvPr>
          <p:cNvSpPr/>
          <p:nvPr/>
        </p:nvSpPr>
        <p:spPr>
          <a:xfrm>
            <a:off x="9075217" y="6322617"/>
            <a:ext cx="543964" cy="375516"/>
          </a:xfrm>
          <a:prstGeom prst="can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Cylindre 24">
            <a:extLst>
              <a:ext uri="{FF2B5EF4-FFF2-40B4-BE49-F238E27FC236}">
                <a16:creationId xmlns:a16="http://schemas.microsoft.com/office/drawing/2014/main" id="{1143DD47-F8C0-4FBB-BDDA-F9AFA1EC1D4D}"/>
              </a:ext>
            </a:extLst>
          </p:cNvPr>
          <p:cNvSpPr/>
          <p:nvPr/>
        </p:nvSpPr>
        <p:spPr>
          <a:xfrm>
            <a:off x="10109068" y="6133606"/>
            <a:ext cx="543964" cy="562738"/>
          </a:xfrm>
          <a:prstGeom prst="can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Cylindre 25">
            <a:extLst>
              <a:ext uri="{FF2B5EF4-FFF2-40B4-BE49-F238E27FC236}">
                <a16:creationId xmlns:a16="http://schemas.microsoft.com/office/drawing/2014/main" id="{87FDB217-E984-4F95-A5AB-D312EA97B032}"/>
              </a:ext>
            </a:extLst>
          </p:cNvPr>
          <p:cNvSpPr/>
          <p:nvPr/>
        </p:nvSpPr>
        <p:spPr>
          <a:xfrm>
            <a:off x="11218958" y="5935482"/>
            <a:ext cx="543964" cy="767853"/>
          </a:xfrm>
          <a:prstGeom prst="can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6BE436-4082-4F1F-9432-82C71BC19C26}"/>
              </a:ext>
            </a:extLst>
          </p:cNvPr>
          <p:cNvSpPr/>
          <p:nvPr/>
        </p:nvSpPr>
        <p:spPr>
          <a:xfrm>
            <a:off x="2707400" y="719325"/>
            <a:ext cx="16960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DG</a:t>
            </a:r>
          </a:p>
          <a:p>
            <a:r>
              <a:rPr lang="fr-FR" sz="14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CADRE SUP</a:t>
            </a:r>
          </a:p>
          <a:p>
            <a:r>
              <a:rPr lang="fr-FR" sz="24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32% </a:t>
            </a:r>
          </a:p>
          <a:p>
            <a:endParaRPr lang="fr-FR" sz="1200" dirty="0">
              <a:solidFill>
                <a:srgbClr val="43C6F3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DB822B-FFBA-4F53-A1A0-511E0A14125A}"/>
              </a:ext>
            </a:extLst>
          </p:cNvPr>
          <p:cNvSpPr/>
          <p:nvPr/>
        </p:nvSpPr>
        <p:spPr>
          <a:xfrm>
            <a:off x="4642667" y="2620130"/>
            <a:ext cx="10102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15%</a:t>
            </a:r>
          </a:p>
          <a:p>
            <a:r>
              <a:rPr lang="fr-FR" sz="1400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SALARIÉ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C95AD9-EBDB-4D5C-82D4-8689D20B8630}"/>
              </a:ext>
            </a:extLst>
          </p:cNvPr>
          <p:cNvSpPr/>
          <p:nvPr/>
        </p:nvSpPr>
        <p:spPr>
          <a:xfrm>
            <a:off x="4644850" y="1748257"/>
            <a:ext cx="219815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17%</a:t>
            </a:r>
          </a:p>
          <a:p>
            <a:r>
              <a:rPr lang="fr-FR" sz="1400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EN TRANSITION PROFESSIONNELLE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252DFD-217C-4A8B-93FB-294924FCCF23}"/>
              </a:ext>
            </a:extLst>
          </p:cNvPr>
          <p:cNvSpPr/>
          <p:nvPr/>
        </p:nvSpPr>
        <p:spPr>
          <a:xfrm>
            <a:off x="4030548" y="735020"/>
            <a:ext cx="30587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ETUDIANT &amp; </a:t>
            </a:r>
            <a:br>
              <a:rPr lang="fr-FR" sz="1400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400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JEUNE DIPLÔMÉ</a:t>
            </a:r>
          </a:p>
          <a:p>
            <a:r>
              <a:rPr lang="fr-FR" sz="2400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24%</a:t>
            </a: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C80CD941-6CA4-4EF6-B1B3-A3F017BDA0A1}"/>
              </a:ext>
            </a:extLst>
          </p:cNvPr>
          <p:cNvCxnSpPr>
            <a:cxnSpLocks/>
          </p:cNvCxnSpPr>
          <p:nvPr/>
        </p:nvCxnSpPr>
        <p:spPr>
          <a:xfrm>
            <a:off x="4659963" y="5242318"/>
            <a:ext cx="767804" cy="0"/>
          </a:xfrm>
          <a:prstGeom prst="line">
            <a:avLst/>
          </a:prstGeom>
          <a:ln>
            <a:solidFill>
              <a:srgbClr val="FFC000"/>
            </a:solidFill>
            <a:prstDash val="sysDot"/>
            <a:headEnd type="diamond" w="med" len="med"/>
            <a:tailEnd type="diamond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6E858D9B-DB7C-4175-8CC5-2A7F22362992}"/>
              </a:ext>
            </a:extLst>
          </p:cNvPr>
          <p:cNvCxnSpPr/>
          <p:nvPr/>
        </p:nvCxnSpPr>
        <p:spPr>
          <a:xfrm>
            <a:off x="4659963" y="4271335"/>
            <a:ext cx="796570" cy="0"/>
          </a:xfrm>
          <a:prstGeom prst="line">
            <a:avLst/>
          </a:prstGeom>
          <a:ln>
            <a:solidFill>
              <a:srgbClr val="FFC000"/>
            </a:solidFill>
            <a:prstDash val="sysDot"/>
            <a:headEnd type="diamond" w="med" len="med"/>
            <a:tailEnd type="diamond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4B4E5B3D-00C6-40AC-8ABB-50B205228C98}"/>
              </a:ext>
            </a:extLst>
          </p:cNvPr>
          <p:cNvCxnSpPr>
            <a:cxnSpLocks/>
          </p:cNvCxnSpPr>
          <p:nvPr/>
        </p:nvCxnSpPr>
        <p:spPr>
          <a:xfrm>
            <a:off x="3779982" y="4758969"/>
            <a:ext cx="872149" cy="0"/>
          </a:xfrm>
          <a:prstGeom prst="line">
            <a:avLst/>
          </a:prstGeom>
          <a:ln>
            <a:solidFill>
              <a:srgbClr val="FFC000"/>
            </a:solidFill>
            <a:prstDash val="sysDot"/>
            <a:headEnd type="diamond" w="med" len="med"/>
            <a:tailEnd type="diamond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51A7437D-3655-40DD-9387-54784B76DC9F}"/>
              </a:ext>
            </a:extLst>
          </p:cNvPr>
          <p:cNvCxnSpPr>
            <a:cxnSpLocks/>
          </p:cNvCxnSpPr>
          <p:nvPr/>
        </p:nvCxnSpPr>
        <p:spPr>
          <a:xfrm>
            <a:off x="3816950" y="5727134"/>
            <a:ext cx="824295" cy="0"/>
          </a:xfrm>
          <a:prstGeom prst="line">
            <a:avLst/>
          </a:prstGeom>
          <a:ln>
            <a:solidFill>
              <a:srgbClr val="FFC000"/>
            </a:solidFill>
            <a:prstDash val="sysDot"/>
            <a:headEnd type="diamond" w="med" len="med"/>
            <a:tailEnd type="diamond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E8F819EA-F56D-4B25-B937-E94D40A84FBE}"/>
              </a:ext>
            </a:extLst>
          </p:cNvPr>
          <p:cNvSpPr/>
          <p:nvPr/>
        </p:nvSpPr>
        <p:spPr>
          <a:xfrm>
            <a:off x="2522390" y="3957815"/>
            <a:ext cx="1846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43C6F3"/>
                </a:solidFill>
                <a:cs typeface="Gotham Bold" pitchFamily="50" charset="0"/>
              </a:rPr>
              <a:t>OBJECTIF DE VISITE</a:t>
            </a:r>
            <a:endParaRPr lang="fr-FR" sz="1200" dirty="0">
              <a:solidFill>
                <a:srgbClr val="43C6F3"/>
              </a:solidFill>
              <a:cs typeface="Gotham Book" pitchFamily="50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4AB14A4-6857-4D6F-9329-2A45FCAB0C00}"/>
              </a:ext>
            </a:extLst>
          </p:cNvPr>
          <p:cNvSpPr/>
          <p:nvPr/>
        </p:nvSpPr>
        <p:spPr>
          <a:xfrm>
            <a:off x="5490281" y="4085783"/>
            <a:ext cx="198656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63% </a:t>
            </a:r>
          </a:p>
          <a:p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S’INSPIRER &amp; </a:t>
            </a:r>
            <a:b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SE </a:t>
            </a:r>
            <a:r>
              <a:rPr lang="fr-FR" sz="11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PRÉPARER à ENTREPRENDRE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2FFD94-AC6F-433F-B7E5-BD5DDA9FB62E}"/>
              </a:ext>
            </a:extLst>
          </p:cNvPr>
          <p:cNvSpPr/>
          <p:nvPr/>
        </p:nvSpPr>
        <p:spPr>
          <a:xfrm>
            <a:off x="1801063" y="4581491"/>
            <a:ext cx="198656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41% </a:t>
            </a:r>
          </a:p>
          <a:p>
            <a:pPr algn="r"/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CONSTRUIRE &amp; FORMALISER </a:t>
            </a:r>
          </a:p>
          <a:p>
            <a:pPr algn="r"/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SON PROJET</a:t>
            </a:r>
            <a:endParaRPr lang="fr-FR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2CD211E-7209-4FD6-A648-6C4F1F91B8FF}"/>
              </a:ext>
            </a:extLst>
          </p:cNvPr>
          <p:cNvSpPr/>
          <p:nvPr/>
        </p:nvSpPr>
        <p:spPr>
          <a:xfrm>
            <a:off x="5488090" y="5063708"/>
            <a:ext cx="198656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41% </a:t>
            </a:r>
          </a:p>
          <a:p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SE FAIRE ACCOMPAGNER </a:t>
            </a:r>
          </a:p>
          <a:p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&amp; SE FINANCER</a:t>
            </a:r>
            <a:endParaRPr lang="fr-FR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07D24CE-EE9C-4234-8FF5-CEB07AEB5911}"/>
              </a:ext>
            </a:extLst>
          </p:cNvPr>
          <p:cNvSpPr/>
          <p:nvPr/>
        </p:nvSpPr>
        <p:spPr>
          <a:xfrm>
            <a:off x="1803344" y="5544229"/>
            <a:ext cx="198656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27%</a:t>
            </a:r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</a:t>
            </a:r>
          </a:p>
          <a:p>
            <a:pPr algn="r"/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SE FAIRE </a:t>
            </a:r>
          </a:p>
          <a:p>
            <a:pPr algn="r"/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CONNAÎTRE </a:t>
            </a:r>
          </a:p>
          <a:p>
            <a:pPr algn="r"/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&amp; BOOSTER SON ACTIVITÉ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C7625E5-3A64-4F3A-AA05-99A5D1B4F771}"/>
              </a:ext>
            </a:extLst>
          </p:cNvPr>
          <p:cNvSpPr/>
          <p:nvPr/>
        </p:nvSpPr>
        <p:spPr>
          <a:xfrm>
            <a:off x="7289734" y="2519019"/>
            <a:ext cx="2231751" cy="36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D184ADC-572C-417B-B870-7C92C81EFD26}"/>
              </a:ext>
            </a:extLst>
          </p:cNvPr>
          <p:cNvSpPr/>
          <p:nvPr/>
        </p:nvSpPr>
        <p:spPr>
          <a:xfrm>
            <a:off x="7258517" y="2571143"/>
            <a:ext cx="22731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B0A3CF"/>
                </a:solidFill>
                <a:cs typeface="Gotham Bold" pitchFamily="50" charset="0"/>
              </a:rPr>
              <a:t>ÉCHÉANCE DE CRÉATION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05BD296-A77F-4116-98B8-52E10C15512B}"/>
              </a:ext>
            </a:extLst>
          </p:cNvPr>
          <p:cNvSpPr/>
          <p:nvPr/>
        </p:nvSpPr>
        <p:spPr>
          <a:xfrm>
            <a:off x="7213319" y="4984816"/>
            <a:ext cx="2005612" cy="362726"/>
          </a:xfrm>
          <a:prstGeom prst="rect">
            <a:avLst/>
          </a:prstGeom>
          <a:solidFill>
            <a:srgbClr val="6C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0F1105DD-35B9-44F2-B057-7A6F861618D2}"/>
              </a:ext>
            </a:extLst>
          </p:cNvPr>
          <p:cNvSpPr/>
          <p:nvPr/>
        </p:nvSpPr>
        <p:spPr>
          <a:xfrm>
            <a:off x="7079545" y="5021497"/>
            <a:ext cx="22731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cs typeface="Gotham Bold" pitchFamily="50" charset="0"/>
              </a:rPr>
              <a:t>SECTEUR D’ACTIVITÉ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91A4488-D438-4FDC-85D2-1A4C1F89E565}"/>
              </a:ext>
            </a:extLst>
          </p:cNvPr>
          <p:cNvSpPr/>
          <p:nvPr/>
        </p:nvSpPr>
        <p:spPr>
          <a:xfrm>
            <a:off x="10515609" y="4984815"/>
            <a:ext cx="1369557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INFORMATIQUE &amp; NOUVELLES </a:t>
            </a:r>
          </a:p>
          <a:p>
            <a:pPr algn="r"/>
            <a:r>
              <a:rPr lang="fr-FR" sz="1100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TECHNO</a:t>
            </a:r>
          </a:p>
          <a:p>
            <a:pPr algn="r"/>
            <a:r>
              <a:rPr lang="fr-FR" sz="2400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14%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1F8D735-6FF8-4E9B-AC6D-65B3A0406D43}"/>
              </a:ext>
            </a:extLst>
          </p:cNvPr>
          <p:cNvSpPr/>
          <p:nvPr/>
        </p:nvSpPr>
        <p:spPr>
          <a:xfrm>
            <a:off x="9372554" y="5339603"/>
            <a:ext cx="13876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COMMERCE </a:t>
            </a:r>
          </a:p>
          <a:p>
            <a:pPr algn="r"/>
            <a:r>
              <a:rPr lang="fr-FR" sz="1100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DE DÉTAIL</a:t>
            </a:r>
          </a:p>
          <a:p>
            <a:pPr algn="r"/>
            <a:r>
              <a:rPr lang="fr-FR" sz="2400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13%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50F3B2-4779-42EC-B0B0-C5D83A1BF943}"/>
              </a:ext>
            </a:extLst>
          </p:cNvPr>
          <p:cNvSpPr/>
          <p:nvPr/>
        </p:nvSpPr>
        <p:spPr>
          <a:xfrm>
            <a:off x="8401107" y="5580494"/>
            <a:ext cx="134822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SERVICES AUX PARTICULIERS</a:t>
            </a:r>
          </a:p>
          <a:p>
            <a:pPr algn="r"/>
            <a:r>
              <a:rPr lang="fr-FR" sz="2400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10%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92AEA36-2E12-4CBA-9B1F-2E90CBCE98B3}"/>
              </a:ext>
            </a:extLst>
          </p:cNvPr>
          <p:cNvSpPr/>
          <p:nvPr/>
        </p:nvSpPr>
        <p:spPr>
          <a:xfrm>
            <a:off x="6857621" y="5722470"/>
            <a:ext cx="167862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SERVICES AUX ENTREPRISES</a:t>
            </a:r>
          </a:p>
          <a:p>
            <a:pPr algn="r"/>
            <a:r>
              <a:rPr lang="fr-FR" sz="2400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8% </a:t>
            </a:r>
            <a:endParaRPr lang="fr-FR" sz="4800" dirty="0">
              <a:solidFill>
                <a:srgbClr val="6CBFA5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5DF5BA7-2F7A-474E-9625-A1ECB5B4A2B5}"/>
              </a:ext>
            </a:extLst>
          </p:cNvPr>
          <p:cNvSpPr/>
          <p:nvPr/>
        </p:nvSpPr>
        <p:spPr>
          <a:xfrm>
            <a:off x="7289734" y="202264"/>
            <a:ext cx="1779473" cy="37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9E62E4-0C42-4EE0-970B-C2839712438B}"/>
              </a:ext>
            </a:extLst>
          </p:cNvPr>
          <p:cNvSpPr/>
          <p:nvPr/>
        </p:nvSpPr>
        <p:spPr>
          <a:xfrm>
            <a:off x="7261843" y="255918"/>
            <a:ext cx="18106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6CBFA5"/>
                </a:solidFill>
                <a:cs typeface="Gotham Bold" pitchFamily="50" charset="0"/>
              </a:rPr>
              <a:t>PROJET EN COURS</a:t>
            </a:r>
          </a:p>
        </p:txBody>
      </p:sp>
      <p:pic>
        <p:nvPicPr>
          <p:cNvPr id="19" name="Image 18" descr="Une image contenant jouet&#10;&#10;Description générée automatiquement">
            <a:extLst>
              <a:ext uri="{FF2B5EF4-FFF2-40B4-BE49-F238E27FC236}">
                <a16:creationId xmlns:a16="http://schemas.microsoft.com/office/drawing/2014/main" id="{D2A6CBD9-3928-4939-AF55-B9DA20F20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64" y="1508751"/>
            <a:ext cx="1911565" cy="2150873"/>
          </a:xfrm>
          <a:prstGeom prst="rect">
            <a:avLst/>
          </a:prstGeom>
        </p:spPr>
      </p:pic>
      <p:pic>
        <p:nvPicPr>
          <p:cNvPr id="28" name="Image 2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0787199D-297D-4EC4-A9AF-9F38B84CF5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653" y="804681"/>
            <a:ext cx="1259088" cy="122703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E19997F4-AE1F-4276-83FE-56C37E45C14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9468" y="1604782"/>
            <a:ext cx="595440" cy="58615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C500683-B41E-4030-8B7A-BC83E6B1964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9590" y="998792"/>
            <a:ext cx="595440" cy="586155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DFD68726-F284-4C82-9EC1-62B0DA85E1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1523" y="1381232"/>
            <a:ext cx="595440" cy="586155"/>
          </a:xfrm>
          <a:prstGeom prst="rect">
            <a:avLst/>
          </a:prstGeom>
        </p:spPr>
      </p:pic>
      <p:sp>
        <p:nvSpPr>
          <p:cNvPr id="56" name="ZoneTexte 55">
            <a:extLst>
              <a:ext uri="{FF2B5EF4-FFF2-40B4-BE49-F238E27FC236}">
                <a16:creationId xmlns:a16="http://schemas.microsoft.com/office/drawing/2014/main" id="{4E14F4BA-28B7-4CCB-9FD2-0511B2B71B03}"/>
              </a:ext>
            </a:extLst>
          </p:cNvPr>
          <p:cNvSpPr txBox="1"/>
          <p:nvPr/>
        </p:nvSpPr>
        <p:spPr>
          <a:xfrm>
            <a:off x="9502063" y="352123"/>
            <a:ext cx="13025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63% </a:t>
            </a:r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CRÉATION</a:t>
            </a:r>
            <a:r>
              <a:rPr lang="fr-FR" sz="1100" dirty="0">
                <a:latin typeface="Gotham Book" pitchFamily="50" charset="0"/>
                <a:cs typeface="Gotham Book" pitchFamily="50" charset="0"/>
              </a:rPr>
              <a:t> </a:t>
            </a:r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D’ENTREPRISE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AB11446E-F772-43CD-8A20-48DCEF362E9E}"/>
              </a:ext>
            </a:extLst>
          </p:cNvPr>
          <p:cNvSpPr txBox="1"/>
          <p:nvPr/>
        </p:nvSpPr>
        <p:spPr>
          <a:xfrm>
            <a:off x="10873092" y="182846"/>
            <a:ext cx="12544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22% </a:t>
            </a:r>
          </a:p>
          <a:p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STARTUP </a:t>
            </a:r>
            <a:b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&amp; PROJET INNOVANT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49089E24-5197-4F00-8AFD-C5D3E19E7494}"/>
              </a:ext>
            </a:extLst>
          </p:cNvPr>
          <p:cNvSpPr txBox="1"/>
          <p:nvPr/>
        </p:nvSpPr>
        <p:spPr>
          <a:xfrm>
            <a:off x="9461320" y="1664256"/>
            <a:ext cx="133595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18%</a:t>
            </a:r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 INDÉPENDANT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36B4B65F-2687-48E9-B44D-4F461C279FDF}"/>
              </a:ext>
            </a:extLst>
          </p:cNvPr>
          <p:cNvSpPr txBox="1"/>
          <p:nvPr/>
        </p:nvSpPr>
        <p:spPr>
          <a:xfrm>
            <a:off x="10873744" y="1496968"/>
            <a:ext cx="13859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15%</a:t>
            </a:r>
            <a:endParaRPr lang="fr-FR" sz="28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  <a:p>
            <a:r>
              <a:rPr lang="fr-FR" sz="11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REPRISE D’ENTREPRISE</a:t>
            </a:r>
            <a:endParaRPr lang="fr-FR" sz="1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A22A1BE4-EE77-44AF-A7DA-EFFF9CAE2C38}"/>
              </a:ext>
            </a:extLst>
          </p:cNvPr>
          <p:cNvSpPr/>
          <p:nvPr/>
        </p:nvSpPr>
        <p:spPr>
          <a:xfrm>
            <a:off x="9472823" y="178135"/>
            <a:ext cx="48662" cy="8451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D16BBA84-05E5-499F-B596-91789856405C}"/>
              </a:ext>
            </a:extLst>
          </p:cNvPr>
          <p:cNvSpPr/>
          <p:nvPr/>
        </p:nvSpPr>
        <p:spPr>
          <a:xfrm>
            <a:off x="10828227" y="1318086"/>
            <a:ext cx="48662" cy="8451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027800A9-D776-4A0B-97D5-64A9D3ABFE36}"/>
              </a:ext>
            </a:extLst>
          </p:cNvPr>
          <p:cNvSpPr/>
          <p:nvPr/>
        </p:nvSpPr>
        <p:spPr>
          <a:xfrm>
            <a:off x="9428349" y="1320845"/>
            <a:ext cx="48662" cy="8451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690D9A81-2E01-4980-92C9-9E771C6F144A}"/>
              </a:ext>
            </a:extLst>
          </p:cNvPr>
          <p:cNvSpPr/>
          <p:nvPr/>
        </p:nvSpPr>
        <p:spPr>
          <a:xfrm>
            <a:off x="10828321" y="177325"/>
            <a:ext cx="48662" cy="84510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FF060030-1560-412C-9AC9-85CBB52A5016}"/>
              </a:ext>
            </a:extLst>
          </p:cNvPr>
          <p:cNvSpPr/>
          <p:nvPr/>
        </p:nvSpPr>
        <p:spPr>
          <a:xfrm>
            <a:off x="9469344" y="389039"/>
            <a:ext cx="52142" cy="639312"/>
          </a:xfrm>
          <a:prstGeom prst="roundRect">
            <a:avLst/>
          </a:prstGeom>
          <a:solidFill>
            <a:srgbClr val="F46671"/>
          </a:solidFill>
          <a:ln>
            <a:solidFill>
              <a:srgbClr val="F46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05E05772-AC59-487D-AEC9-023ED004DFFE}"/>
              </a:ext>
            </a:extLst>
          </p:cNvPr>
          <p:cNvSpPr/>
          <p:nvPr/>
        </p:nvSpPr>
        <p:spPr>
          <a:xfrm>
            <a:off x="10824583" y="719324"/>
            <a:ext cx="54000" cy="307415"/>
          </a:xfrm>
          <a:prstGeom prst="roundRect">
            <a:avLst/>
          </a:prstGeom>
          <a:solidFill>
            <a:srgbClr val="F46671"/>
          </a:solidFill>
          <a:ln>
            <a:solidFill>
              <a:srgbClr val="F46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 : coins arrondis 73">
            <a:extLst>
              <a:ext uri="{FF2B5EF4-FFF2-40B4-BE49-F238E27FC236}">
                <a16:creationId xmlns:a16="http://schemas.microsoft.com/office/drawing/2014/main" id="{A8A8BCA7-588E-43A2-BE6A-A17B0C1CCAD9}"/>
              </a:ext>
            </a:extLst>
          </p:cNvPr>
          <p:cNvSpPr/>
          <p:nvPr/>
        </p:nvSpPr>
        <p:spPr>
          <a:xfrm>
            <a:off x="9424778" y="1894042"/>
            <a:ext cx="54000" cy="271762"/>
          </a:xfrm>
          <a:prstGeom prst="roundRect">
            <a:avLst/>
          </a:prstGeom>
          <a:solidFill>
            <a:srgbClr val="F46671"/>
          </a:solidFill>
          <a:ln>
            <a:solidFill>
              <a:srgbClr val="F46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 : coins arrondis 76">
            <a:extLst>
              <a:ext uri="{FF2B5EF4-FFF2-40B4-BE49-F238E27FC236}">
                <a16:creationId xmlns:a16="http://schemas.microsoft.com/office/drawing/2014/main" id="{5B121ACD-11A3-45EA-BC55-D99BE6FAF575}"/>
              </a:ext>
            </a:extLst>
          </p:cNvPr>
          <p:cNvSpPr/>
          <p:nvPr/>
        </p:nvSpPr>
        <p:spPr>
          <a:xfrm>
            <a:off x="10824729" y="1993343"/>
            <a:ext cx="54000" cy="175454"/>
          </a:xfrm>
          <a:prstGeom prst="roundRect">
            <a:avLst/>
          </a:prstGeom>
          <a:solidFill>
            <a:srgbClr val="F46671"/>
          </a:solidFill>
          <a:ln>
            <a:solidFill>
              <a:srgbClr val="F46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C0723AA-1746-4FD2-8120-C20BFC5E32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168" y="3831265"/>
            <a:ext cx="946544" cy="533872"/>
          </a:xfrm>
          <a:prstGeom prst="rect">
            <a:avLst/>
          </a:prstGeom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3EF0151A-ABE0-4559-B325-9367FB46CF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4866" y="3837093"/>
            <a:ext cx="922033" cy="526431"/>
          </a:xfrm>
          <a:prstGeom prst="rect">
            <a:avLst/>
          </a:prstGeom>
        </p:spPr>
      </p:pic>
      <p:pic>
        <p:nvPicPr>
          <p:cNvPr id="73" name="Image 72">
            <a:extLst>
              <a:ext uri="{FF2B5EF4-FFF2-40B4-BE49-F238E27FC236}">
                <a16:creationId xmlns:a16="http://schemas.microsoft.com/office/drawing/2014/main" id="{88DEDF52-F52D-46B2-9E4C-3726DD1E89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27"/>
          <a:stretch/>
        </p:blipFill>
        <p:spPr>
          <a:xfrm>
            <a:off x="10655518" y="3839877"/>
            <a:ext cx="1047731" cy="527370"/>
          </a:xfrm>
          <a:prstGeom prst="rect">
            <a:avLst/>
          </a:prstGeom>
        </p:spPr>
      </p:pic>
      <p:pic>
        <p:nvPicPr>
          <p:cNvPr id="75" name="Image 74">
            <a:extLst>
              <a:ext uri="{FF2B5EF4-FFF2-40B4-BE49-F238E27FC236}">
                <a16:creationId xmlns:a16="http://schemas.microsoft.com/office/drawing/2014/main" id="{9FA5F991-D667-4EBA-98BD-0B4AE294B94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9404" y="3831265"/>
            <a:ext cx="877992" cy="533872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6DCC06A1-CFF8-42EB-8E97-0543A89510F5}"/>
              </a:ext>
            </a:extLst>
          </p:cNvPr>
          <p:cNvSpPr/>
          <p:nvPr/>
        </p:nvSpPr>
        <p:spPr>
          <a:xfrm>
            <a:off x="7193655" y="4334633"/>
            <a:ext cx="15734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MOINS DE </a:t>
            </a:r>
            <a:br>
              <a:rPr lang="fr-FR" sz="105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05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6 MOIS</a:t>
            </a:r>
            <a:endParaRPr lang="fr-FR" sz="7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A522CD4-D201-4896-801E-D3166C0DD9CC}"/>
              </a:ext>
            </a:extLst>
          </p:cNvPr>
          <p:cNvSpPr/>
          <p:nvPr/>
        </p:nvSpPr>
        <p:spPr>
          <a:xfrm>
            <a:off x="8258157" y="4357469"/>
            <a:ext cx="15734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6 MOIS </a:t>
            </a:r>
            <a:b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à </a:t>
            </a:r>
            <a:r>
              <a:rPr lang="fr-FR" sz="105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 AN</a:t>
            </a:r>
            <a:endParaRPr lang="fr-FR" sz="7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96B333D-1E76-4622-9657-DB59BB2DD43D}"/>
              </a:ext>
            </a:extLst>
          </p:cNvPr>
          <p:cNvSpPr/>
          <p:nvPr/>
        </p:nvSpPr>
        <p:spPr>
          <a:xfrm>
            <a:off x="9331304" y="4332691"/>
            <a:ext cx="15734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 AN à </a:t>
            </a:r>
          </a:p>
          <a:p>
            <a:pPr algn="ctr"/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 </a:t>
            </a:r>
            <a:r>
              <a:rPr lang="fr-FR" sz="105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ANS</a:t>
            </a:r>
            <a:endParaRPr lang="fr-FR" sz="7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9243333-2851-495E-B27E-3CB4844A5A52}"/>
              </a:ext>
            </a:extLst>
          </p:cNvPr>
          <p:cNvSpPr/>
          <p:nvPr/>
        </p:nvSpPr>
        <p:spPr>
          <a:xfrm>
            <a:off x="10358126" y="4340060"/>
            <a:ext cx="157345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+ DE </a:t>
            </a:r>
          </a:p>
          <a:p>
            <a:pPr algn="ctr"/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 ANS</a:t>
            </a:r>
            <a:endParaRPr lang="fr-FR" sz="7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76742421-106B-4D5C-8462-0B16C924AF3E}"/>
              </a:ext>
            </a:extLst>
          </p:cNvPr>
          <p:cNvSpPr txBox="1"/>
          <p:nvPr/>
        </p:nvSpPr>
        <p:spPr>
          <a:xfrm>
            <a:off x="7584984" y="3925434"/>
            <a:ext cx="78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40%</a:t>
            </a:r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C3D2009B-26A2-4D68-A048-612305476EF8}"/>
              </a:ext>
            </a:extLst>
          </p:cNvPr>
          <p:cNvSpPr txBox="1"/>
          <p:nvPr/>
        </p:nvSpPr>
        <p:spPr>
          <a:xfrm>
            <a:off x="8655002" y="3910572"/>
            <a:ext cx="78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35%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64D275DB-BCCF-429D-859B-FFD4A6B5431D}"/>
              </a:ext>
            </a:extLst>
          </p:cNvPr>
          <p:cNvSpPr txBox="1"/>
          <p:nvPr/>
        </p:nvSpPr>
        <p:spPr>
          <a:xfrm>
            <a:off x="9710827" y="3897349"/>
            <a:ext cx="78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16%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5032CE28-7CE5-411C-A5AE-EB051D925FB0}"/>
              </a:ext>
            </a:extLst>
          </p:cNvPr>
          <p:cNvSpPr txBox="1"/>
          <p:nvPr/>
        </p:nvSpPr>
        <p:spPr>
          <a:xfrm>
            <a:off x="10791195" y="3899396"/>
            <a:ext cx="782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9%</a:t>
            </a:r>
          </a:p>
        </p:txBody>
      </p:sp>
      <p:pic>
        <p:nvPicPr>
          <p:cNvPr id="88" name="Image 87">
            <a:extLst>
              <a:ext uri="{FF2B5EF4-FFF2-40B4-BE49-F238E27FC236}">
                <a16:creationId xmlns:a16="http://schemas.microsoft.com/office/drawing/2014/main" id="{393C9844-C467-48B4-B1EE-4C3A9383454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3168" y="3398679"/>
            <a:ext cx="946544" cy="441198"/>
          </a:xfrm>
          <a:prstGeom prst="rect">
            <a:avLst/>
          </a:prstGeom>
        </p:spPr>
      </p:pic>
      <p:pic>
        <p:nvPicPr>
          <p:cNvPr id="89" name="Image 88">
            <a:extLst>
              <a:ext uri="{FF2B5EF4-FFF2-40B4-BE49-F238E27FC236}">
                <a16:creationId xmlns:a16="http://schemas.microsoft.com/office/drawing/2014/main" id="{132D8459-17D7-4EFB-8809-1BC4166686F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9404" y="3143769"/>
            <a:ext cx="877992" cy="696725"/>
          </a:xfrm>
          <a:prstGeom prst="rect">
            <a:avLst/>
          </a:prstGeom>
        </p:spPr>
      </p:pic>
      <p:pic>
        <p:nvPicPr>
          <p:cNvPr id="90" name="Image 89">
            <a:extLst>
              <a:ext uri="{FF2B5EF4-FFF2-40B4-BE49-F238E27FC236}">
                <a16:creationId xmlns:a16="http://schemas.microsoft.com/office/drawing/2014/main" id="{0B7E82F0-D6E1-40E0-A92A-69C93FC550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4223" y="2794531"/>
            <a:ext cx="922033" cy="1030173"/>
          </a:xfrm>
          <a:prstGeom prst="rect">
            <a:avLst/>
          </a:prstGeom>
        </p:spPr>
      </p:pic>
      <p:pic>
        <p:nvPicPr>
          <p:cNvPr id="91" name="Image 90">
            <a:extLst>
              <a:ext uri="{FF2B5EF4-FFF2-40B4-BE49-F238E27FC236}">
                <a16:creationId xmlns:a16="http://schemas.microsoft.com/office/drawing/2014/main" id="{FFB09F90-165B-4B70-BAF3-973C8FB325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927"/>
          <a:stretch/>
        </p:blipFill>
        <p:spPr>
          <a:xfrm>
            <a:off x="10670379" y="2276723"/>
            <a:ext cx="1047731" cy="1547305"/>
          </a:xfrm>
          <a:prstGeom prst="rect">
            <a:avLst/>
          </a:prstGeom>
        </p:spPr>
      </p:pic>
      <p:pic>
        <p:nvPicPr>
          <p:cNvPr id="92" name="Image 91" descr="Une image contenant jouet&#10;&#10;Description générée automatiquement">
            <a:extLst>
              <a:ext uri="{FF2B5EF4-FFF2-40B4-BE49-F238E27FC236}">
                <a16:creationId xmlns:a16="http://schemas.microsoft.com/office/drawing/2014/main" id="{BF8ABBE4-04F7-40A4-B04E-AB665472F8E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797" y="1508751"/>
            <a:ext cx="370331" cy="78558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C185B7F6-FA5C-4F79-AEC3-D157551520F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1997" y="817646"/>
            <a:ext cx="6304399" cy="630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4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4" grpId="0" animBg="1"/>
      <p:bldP spid="25" grpId="0" animBg="1"/>
      <p:bldP spid="26" grpId="0" animBg="1"/>
      <p:bldP spid="71" grpId="0" animBg="1"/>
      <p:bldP spid="72" grpId="0" animBg="1"/>
      <p:bldP spid="74" grpId="0" animBg="1"/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 descr="Une image contenant moniteur, table, ordinateur, assis&#10;&#10;Description générée automatiquement">
            <a:extLst>
              <a:ext uri="{FF2B5EF4-FFF2-40B4-BE49-F238E27FC236}">
                <a16:creationId xmlns:a16="http://schemas.microsoft.com/office/drawing/2014/main" id="{DC5E3105-19AE-4EE2-A81C-DE75B68786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51745" y="1467239"/>
            <a:ext cx="4741595" cy="21299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E1F6AE-C7A3-4266-988A-50591002C84D}"/>
              </a:ext>
            </a:extLst>
          </p:cNvPr>
          <p:cNvSpPr/>
          <p:nvPr/>
        </p:nvSpPr>
        <p:spPr>
          <a:xfrm rot="5400000">
            <a:off x="5223181" y="826555"/>
            <a:ext cx="11416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4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TPE/PME  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FEC728F1-0696-478B-8603-ADC6C8204B99}"/>
              </a:ext>
            </a:extLst>
          </p:cNvPr>
          <p:cNvSpPr/>
          <p:nvPr/>
        </p:nvSpPr>
        <p:spPr>
          <a:xfrm rot="5400000">
            <a:off x="4067897" y="741670"/>
            <a:ext cx="16223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400" cap="all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INDEPENDANT</a:t>
            </a:r>
            <a:endParaRPr lang="fr-FR" sz="1200" cap="all" dirty="0">
              <a:solidFill>
                <a:srgbClr val="EE296E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CAC00AC-0109-4672-8BB0-60E8376037DE}"/>
              </a:ext>
            </a:extLst>
          </p:cNvPr>
          <p:cNvSpPr/>
          <p:nvPr/>
        </p:nvSpPr>
        <p:spPr>
          <a:xfrm rot="5400000">
            <a:off x="3467664" y="1469687"/>
            <a:ext cx="10426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400" cap="all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STARTUP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F8CB3DA-51AD-4B7A-B0E9-9352EBE486D5}"/>
              </a:ext>
            </a:extLst>
          </p:cNvPr>
          <p:cNvSpPr/>
          <p:nvPr/>
        </p:nvSpPr>
        <p:spPr>
          <a:xfrm rot="5400000">
            <a:off x="2295018" y="1431326"/>
            <a:ext cx="1559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400" cap="all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Commerçant</a:t>
            </a:r>
            <a:br>
              <a:rPr lang="fr-FR" sz="1400" cap="all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400" cap="all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ARTISAN 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A31A8F1-402C-4E09-8DC9-99335A97528B}"/>
              </a:ext>
            </a:extLst>
          </p:cNvPr>
          <p:cNvSpPr/>
          <p:nvPr/>
        </p:nvSpPr>
        <p:spPr>
          <a:xfrm>
            <a:off x="4511088" y="1732756"/>
            <a:ext cx="752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30%</a:t>
            </a:r>
            <a:endParaRPr lang="fr-FR" sz="2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3CC7C3F-920F-4A34-A28F-65707126D88F}"/>
              </a:ext>
            </a:extLst>
          </p:cNvPr>
          <p:cNvSpPr/>
          <p:nvPr/>
        </p:nvSpPr>
        <p:spPr>
          <a:xfrm>
            <a:off x="3624894" y="2177022"/>
            <a:ext cx="7264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22%</a:t>
            </a:r>
            <a:endParaRPr lang="fr-FR" sz="2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B398870-7B5E-42C4-9753-CEFF74E18A17}"/>
              </a:ext>
            </a:extLst>
          </p:cNvPr>
          <p:cNvSpPr/>
          <p:nvPr/>
        </p:nvSpPr>
        <p:spPr>
          <a:xfrm>
            <a:off x="2670294" y="2530632"/>
            <a:ext cx="8013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8%</a:t>
            </a:r>
            <a:endParaRPr lang="fr-FR" sz="2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32D532D-5361-43BC-B02A-4B9B29E59063}"/>
              </a:ext>
            </a:extLst>
          </p:cNvPr>
          <p:cNvSpPr/>
          <p:nvPr/>
        </p:nvSpPr>
        <p:spPr>
          <a:xfrm>
            <a:off x="5441425" y="1460930"/>
            <a:ext cx="7332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39%</a:t>
            </a:r>
            <a:endParaRPr lang="fr-FR" sz="2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97F134-E768-4153-A3A0-AD483A53D597}"/>
              </a:ext>
            </a:extLst>
          </p:cNvPr>
          <p:cNvSpPr/>
          <p:nvPr/>
        </p:nvSpPr>
        <p:spPr>
          <a:xfrm>
            <a:off x="0" y="0"/>
            <a:ext cx="2261937" cy="6857999"/>
          </a:xfrm>
          <a:prstGeom prst="rect">
            <a:avLst/>
          </a:prstGeom>
          <a:solidFill>
            <a:srgbClr val="6C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A18558-C3ED-4D0F-B3A8-CA153BB31942}"/>
              </a:ext>
            </a:extLst>
          </p:cNvPr>
          <p:cNvSpPr/>
          <p:nvPr/>
        </p:nvSpPr>
        <p:spPr>
          <a:xfrm>
            <a:off x="6993342" y="0"/>
            <a:ext cx="5198658" cy="2362200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118C7-1693-4F58-810E-887B8A7F8F57}"/>
              </a:ext>
            </a:extLst>
          </p:cNvPr>
          <p:cNvSpPr/>
          <p:nvPr/>
        </p:nvSpPr>
        <p:spPr>
          <a:xfrm>
            <a:off x="2261937" y="3594100"/>
            <a:ext cx="4731407" cy="3263900"/>
          </a:xfrm>
          <a:prstGeom prst="rect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072E1C-C21F-4A12-B8EB-1C8AD62C876D}"/>
              </a:ext>
            </a:extLst>
          </p:cNvPr>
          <p:cNvSpPr/>
          <p:nvPr/>
        </p:nvSpPr>
        <p:spPr>
          <a:xfrm>
            <a:off x="6993343" y="2362200"/>
            <a:ext cx="5198657" cy="2459104"/>
          </a:xfrm>
          <a:prstGeom prst="rect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Cylindre 16">
            <a:extLst>
              <a:ext uri="{FF2B5EF4-FFF2-40B4-BE49-F238E27FC236}">
                <a16:creationId xmlns:a16="http://schemas.microsoft.com/office/drawing/2014/main" id="{9C3A82AE-A300-4F1C-B5C5-91D55FCC93DD}"/>
              </a:ext>
            </a:extLst>
          </p:cNvPr>
          <p:cNvSpPr/>
          <p:nvPr/>
        </p:nvSpPr>
        <p:spPr>
          <a:xfrm>
            <a:off x="7676954" y="1569120"/>
            <a:ext cx="1268105" cy="461665"/>
          </a:xfrm>
          <a:prstGeom prst="can">
            <a:avLst/>
          </a:prstGeom>
          <a:solidFill>
            <a:srgbClr val="6C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Cylindre 17">
            <a:extLst>
              <a:ext uri="{FF2B5EF4-FFF2-40B4-BE49-F238E27FC236}">
                <a16:creationId xmlns:a16="http://schemas.microsoft.com/office/drawing/2014/main" id="{D371BD1E-0F02-453F-B521-7EFB41607BF0}"/>
              </a:ext>
            </a:extLst>
          </p:cNvPr>
          <p:cNvSpPr/>
          <p:nvPr/>
        </p:nvSpPr>
        <p:spPr>
          <a:xfrm>
            <a:off x="8945060" y="1275541"/>
            <a:ext cx="1268105" cy="755244"/>
          </a:xfrm>
          <a:prstGeom prst="can">
            <a:avLst/>
          </a:prstGeom>
          <a:solidFill>
            <a:srgbClr val="43C6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Cylindre 18">
            <a:extLst>
              <a:ext uri="{FF2B5EF4-FFF2-40B4-BE49-F238E27FC236}">
                <a16:creationId xmlns:a16="http://schemas.microsoft.com/office/drawing/2014/main" id="{66DEDA13-DE0F-4CC6-9F3A-FFBEB055C214}"/>
              </a:ext>
            </a:extLst>
          </p:cNvPr>
          <p:cNvSpPr/>
          <p:nvPr/>
        </p:nvSpPr>
        <p:spPr>
          <a:xfrm>
            <a:off x="10213166" y="819026"/>
            <a:ext cx="1268105" cy="1200329"/>
          </a:xfrm>
          <a:prstGeom prst="can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D44A8C-9F63-4320-A049-F1DAC3CFFDBE}"/>
              </a:ext>
            </a:extLst>
          </p:cNvPr>
          <p:cNvSpPr/>
          <p:nvPr/>
        </p:nvSpPr>
        <p:spPr>
          <a:xfrm>
            <a:off x="58292" y="213654"/>
            <a:ext cx="22619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LE DIRIGEANT</a:t>
            </a:r>
            <a:br>
              <a:rPr lang="fr-FR" sz="2000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2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42% DE NOS </a:t>
            </a:r>
          </a:p>
          <a:p>
            <a:r>
              <a:rPr lang="fr-FR" sz="2000" dirty="0">
                <a:solidFill>
                  <a:schemeClr val="bg1"/>
                </a:solidFill>
                <a:latin typeface="Gotham Book" pitchFamily="50" charset="0"/>
                <a:cs typeface="Gotham Book" pitchFamily="50" charset="0"/>
              </a:rPr>
              <a:t>PARTICIPANTS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A0DFAE-688F-41A8-9CAB-0B06EFF40AC5}"/>
              </a:ext>
            </a:extLst>
          </p:cNvPr>
          <p:cNvSpPr/>
          <p:nvPr/>
        </p:nvSpPr>
        <p:spPr>
          <a:xfrm>
            <a:off x="10470964" y="1505639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46%</a:t>
            </a:r>
            <a:endParaRPr lang="fr-FR" sz="2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DB0789-A0A4-4C71-A24D-452517DC0A0D}"/>
              </a:ext>
            </a:extLst>
          </p:cNvPr>
          <p:cNvSpPr/>
          <p:nvPr/>
        </p:nvSpPr>
        <p:spPr>
          <a:xfrm>
            <a:off x="9226316" y="1514969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10%</a:t>
            </a:r>
            <a:endParaRPr lang="fr-FR" sz="2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E372F-1854-43E7-9E31-F4BA60603479}"/>
              </a:ext>
            </a:extLst>
          </p:cNvPr>
          <p:cNvSpPr/>
          <p:nvPr/>
        </p:nvSpPr>
        <p:spPr>
          <a:xfrm>
            <a:off x="8038360" y="1613714"/>
            <a:ext cx="643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5%</a:t>
            </a:r>
            <a:endParaRPr lang="fr-FR" sz="2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1D09C-064F-42B5-8525-84A214A6E080}"/>
              </a:ext>
            </a:extLst>
          </p:cNvPr>
          <p:cNvSpPr/>
          <p:nvPr/>
        </p:nvSpPr>
        <p:spPr>
          <a:xfrm>
            <a:off x="10264352" y="2050973"/>
            <a:ext cx="129715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 à 9 salariés </a:t>
            </a:r>
            <a:endParaRPr lang="fr-FR" sz="1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735FB8-AF7C-4709-9154-C23F25615ED3}"/>
              </a:ext>
            </a:extLst>
          </p:cNvPr>
          <p:cNvSpPr/>
          <p:nvPr/>
        </p:nvSpPr>
        <p:spPr>
          <a:xfrm>
            <a:off x="8851953" y="2066034"/>
            <a:ext cx="15521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10 à 49 salariés </a:t>
            </a:r>
            <a:endParaRPr lang="fr-FR" sz="1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F7844D-6973-4D12-BBB7-6FD5677EC7C5}"/>
              </a:ext>
            </a:extLst>
          </p:cNvPr>
          <p:cNvSpPr/>
          <p:nvPr/>
        </p:nvSpPr>
        <p:spPr>
          <a:xfrm>
            <a:off x="7626933" y="2068873"/>
            <a:ext cx="13434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+50 salariés</a:t>
            </a:r>
            <a:endParaRPr lang="fr-FR" sz="10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367ED7-2374-45E5-BEE9-5BA15AB83A6C}"/>
              </a:ext>
            </a:extLst>
          </p:cNvPr>
          <p:cNvSpPr/>
          <p:nvPr/>
        </p:nvSpPr>
        <p:spPr>
          <a:xfrm>
            <a:off x="7213426" y="217554"/>
            <a:ext cx="1866428" cy="36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4FED5EB-2D33-4286-A506-3667430D3AFE}"/>
              </a:ext>
            </a:extLst>
          </p:cNvPr>
          <p:cNvSpPr/>
          <p:nvPr/>
        </p:nvSpPr>
        <p:spPr>
          <a:xfrm>
            <a:off x="7223616" y="271115"/>
            <a:ext cx="1846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EE296E"/>
                </a:solidFill>
                <a:cs typeface="Gotham Bold" pitchFamily="50" charset="0"/>
              </a:rPr>
              <a:t>TAILLE SALARIALE</a:t>
            </a:r>
            <a:endParaRPr lang="fr-FR" sz="1200" dirty="0">
              <a:solidFill>
                <a:srgbClr val="EE296E"/>
              </a:solidFill>
              <a:cs typeface="Gotham Book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5F48F10-62EE-43C6-9984-263A4A1FC500}"/>
              </a:ext>
            </a:extLst>
          </p:cNvPr>
          <p:cNvSpPr/>
          <p:nvPr/>
        </p:nvSpPr>
        <p:spPr>
          <a:xfrm>
            <a:off x="2708424" y="5076905"/>
            <a:ext cx="526157" cy="470815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C40EEB-B229-4A65-83DF-177AD11EF187}"/>
              </a:ext>
            </a:extLst>
          </p:cNvPr>
          <p:cNvSpPr/>
          <p:nvPr/>
        </p:nvSpPr>
        <p:spPr>
          <a:xfrm>
            <a:off x="3234581" y="5076902"/>
            <a:ext cx="588088" cy="470815"/>
          </a:xfrm>
          <a:prstGeom prst="rect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7E0FEB4-67EB-439D-9AF1-E8BA825E4E09}"/>
              </a:ext>
            </a:extLst>
          </p:cNvPr>
          <p:cNvSpPr/>
          <p:nvPr/>
        </p:nvSpPr>
        <p:spPr>
          <a:xfrm>
            <a:off x="3822669" y="5076902"/>
            <a:ext cx="645265" cy="470815"/>
          </a:xfrm>
          <a:prstGeom prst="rect">
            <a:avLst/>
          </a:prstGeom>
          <a:solidFill>
            <a:srgbClr val="6C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63DE279-30DF-43B8-A371-AA58C778176F}"/>
              </a:ext>
            </a:extLst>
          </p:cNvPr>
          <p:cNvSpPr/>
          <p:nvPr/>
        </p:nvSpPr>
        <p:spPr>
          <a:xfrm>
            <a:off x="4458757" y="5076902"/>
            <a:ext cx="875265" cy="470815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910CF6E-A014-48AB-94FB-D099DEF2ACF1}"/>
              </a:ext>
            </a:extLst>
          </p:cNvPr>
          <p:cNvSpPr/>
          <p:nvPr/>
        </p:nvSpPr>
        <p:spPr>
          <a:xfrm>
            <a:off x="5334022" y="5087338"/>
            <a:ext cx="1119602" cy="470815"/>
          </a:xfrm>
          <a:prstGeom prst="rect">
            <a:avLst/>
          </a:prstGeom>
          <a:solidFill>
            <a:srgbClr val="B0A3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93E0578-867D-44AE-8844-0FFEF666231F}"/>
              </a:ext>
            </a:extLst>
          </p:cNvPr>
          <p:cNvCxnSpPr>
            <a:cxnSpLocks/>
          </p:cNvCxnSpPr>
          <p:nvPr/>
        </p:nvCxnSpPr>
        <p:spPr>
          <a:xfrm>
            <a:off x="2826855" y="4391326"/>
            <a:ext cx="0" cy="920983"/>
          </a:xfrm>
          <a:prstGeom prst="line">
            <a:avLst/>
          </a:prstGeom>
          <a:ln w="3175">
            <a:solidFill>
              <a:schemeClr val="bg1"/>
            </a:solidFill>
            <a:prstDash val="solid"/>
            <a:headEnd type="none" w="med" len="med"/>
            <a:tailEnd type="oval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D334ADAB-23A2-4050-80B4-9359AA66C566}"/>
              </a:ext>
            </a:extLst>
          </p:cNvPr>
          <p:cNvCxnSpPr>
            <a:cxnSpLocks/>
          </p:cNvCxnSpPr>
          <p:nvPr/>
        </p:nvCxnSpPr>
        <p:spPr>
          <a:xfrm>
            <a:off x="3369367" y="5312309"/>
            <a:ext cx="8243" cy="1374291"/>
          </a:xfrm>
          <a:prstGeom prst="line">
            <a:avLst/>
          </a:prstGeom>
          <a:ln w="3175">
            <a:solidFill>
              <a:schemeClr val="bg1"/>
            </a:solidFill>
            <a:prstDash val="solid"/>
            <a:headEnd type="oval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1C09AB49-8253-44D0-ACB6-3C0FE1F16EAD}"/>
              </a:ext>
            </a:extLst>
          </p:cNvPr>
          <p:cNvCxnSpPr>
            <a:cxnSpLocks/>
          </p:cNvCxnSpPr>
          <p:nvPr/>
        </p:nvCxnSpPr>
        <p:spPr>
          <a:xfrm>
            <a:off x="5482581" y="4160458"/>
            <a:ext cx="11716" cy="1036557"/>
          </a:xfrm>
          <a:prstGeom prst="line">
            <a:avLst/>
          </a:prstGeom>
          <a:ln w="3175">
            <a:solidFill>
              <a:schemeClr val="bg1"/>
            </a:solidFill>
            <a:prstDash val="solid"/>
            <a:headEnd type="none" w="med" len="med"/>
            <a:tailEnd type="oval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26AD37D5-93DE-4FC4-9DA5-DEF412186C2F}"/>
              </a:ext>
            </a:extLst>
          </p:cNvPr>
          <p:cNvCxnSpPr>
            <a:cxnSpLocks/>
          </p:cNvCxnSpPr>
          <p:nvPr/>
        </p:nvCxnSpPr>
        <p:spPr>
          <a:xfrm flipH="1">
            <a:off x="4627639" y="5217118"/>
            <a:ext cx="2" cy="1374291"/>
          </a:xfrm>
          <a:prstGeom prst="line">
            <a:avLst/>
          </a:prstGeom>
          <a:ln w="3175">
            <a:solidFill>
              <a:schemeClr val="bg1"/>
            </a:solidFill>
            <a:prstDash val="solid"/>
            <a:headEnd type="oval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3E6E56F1-63FD-49A2-BDDD-3CB773DFD7C4}"/>
              </a:ext>
            </a:extLst>
          </p:cNvPr>
          <p:cNvCxnSpPr>
            <a:cxnSpLocks/>
          </p:cNvCxnSpPr>
          <p:nvPr/>
        </p:nvCxnSpPr>
        <p:spPr>
          <a:xfrm>
            <a:off x="4350027" y="4455144"/>
            <a:ext cx="0" cy="643886"/>
          </a:xfrm>
          <a:prstGeom prst="line">
            <a:avLst/>
          </a:prstGeom>
          <a:ln w="3175">
            <a:solidFill>
              <a:schemeClr val="bg1"/>
            </a:solidFill>
            <a:prstDash val="solid"/>
            <a:headEnd type="none" w="med" len="med"/>
            <a:tailEnd type="oval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3E82104-6E0F-4D64-B55D-A01AC9E8C1D6}"/>
              </a:ext>
            </a:extLst>
          </p:cNvPr>
          <p:cNvSpPr/>
          <p:nvPr/>
        </p:nvSpPr>
        <p:spPr>
          <a:xfrm>
            <a:off x="5482581" y="4061798"/>
            <a:ext cx="1154483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58%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Networker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578A34-C38D-4F0E-AA01-9AD70E6218B6}"/>
              </a:ext>
            </a:extLst>
          </p:cNvPr>
          <p:cNvSpPr/>
          <p:nvPr/>
        </p:nvSpPr>
        <p:spPr>
          <a:xfrm>
            <a:off x="4663786" y="5659221"/>
            <a:ext cx="1011815" cy="946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41%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PILOTER &amp; </a:t>
            </a:r>
            <a:b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Gérer SON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Activité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F95A4EC-60AE-4D6C-949B-B389B9C26CE8}"/>
              </a:ext>
            </a:extLst>
          </p:cNvPr>
          <p:cNvSpPr/>
          <p:nvPr/>
        </p:nvSpPr>
        <p:spPr>
          <a:xfrm>
            <a:off x="4377370" y="4391326"/>
            <a:ext cx="1138453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35%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Se financer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F3E4323-D2EF-44E7-9FD0-E78D49FFFCD8}"/>
              </a:ext>
            </a:extLst>
          </p:cNvPr>
          <p:cNvSpPr/>
          <p:nvPr/>
        </p:nvSpPr>
        <p:spPr>
          <a:xfrm>
            <a:off x="3396212" y="5653638"/>
            <a:ext cx="12314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34%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Comprendre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&amp; utiliser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les outils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numériques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6B27AA-7076-45E1-8D3F-47FF8C81F394}"/>
              </a:ext>
            </a:extLst>
          </p:cNvPr>
          <p:cNvSpPr/>
          <p:nvPr/>
        </p:nvSpPr>
        <p:spPr>
          <a:xfrm>
            <a:off x="2836438" y="4279780"/>
            <a:ext cx="1558440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33%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Créer &amp; booster </a:t>
            </a:r>
          </a:p>
          <a:p>
            <a:r>
              <a:rPr lang="fr-FR" sz="105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la croissance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1EB07ED-06CD-47C7-A54E-C56874CA1708}"/>
              </a:ext>
            </a:extLst>
          </p:cNvPr>
          <p:cNvSpPr/>
          <p:nvPr/>
        </p:nvSpPr>
        <p:spPr>
          <a:xfrm>
            <a:off x="2427101" y="3832022"/>
            <a:ext cx="1922923" cy="36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4AD8990B-BCF2-4D90-8A25-9BA35195B550}"/>
              </a:ext>
            </a:extLst>
          </p:cNvPr>
          <p:cNvSpPr/>
          <p:nvPr/>
        </p:nvSpPr>
        <p:spPr>
          <a:xfrm>
            <a:off x="2445457" y="3877419"/>
            <a:ext cx="1884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43C6F3"/>
                </a:solidFill>
                <a:cs typeface="Gotham Bold" pitchFamily="50" charset="0"/>
              </a:rPr>
              <a:t>OBJECTIF DE VISITE</a:t>
            </a:r>
            <a:endParaRPr lang="fr-FR" sz="1200" dirty="0">
              <a:solidFill>
                <a:srgbClr val="43C6F3"/>
              </a:solidFill>
              <a:cs typeface="Gotham Book" pitchFamily="50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0DB81EA-5AB3-4D40-8817-C8874D31F20B}"/>
              </a:ext>
            </a:extLst>
          </p:cNvPr>
          <p:cNvSpPr/>
          <p:nvPr/>
        </p:nvSpPr>
        <p:spPr>
          <a:xfrm>
            <a:off x="2444833" y="217554"/>
            <a:ext cx="1866428" cy="362726"/>
          </a:xfrm>
          <a:prstGeom prst="rect">
            <a:avLst/>
          </a:prstGeom>
          <a:solidFill>
            <a:srgbClr val="EE29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54914495-EF88-49F8-A6DF-66883B3174BC}"/>
              </a:ext>
            </a:extLst>
          </p:cNvPr>
          <p:cNvSpPr/>
          <p:nvPr/>
        </p:nvSpPr>
        <p:spPr>
          <a:xfrm>
            <a:off x="2398778" y="271115"/>
            <a:ext cx="19398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cs typeface="Gotham Bold" pitchFamily="50" charset="0"/>
              </a:rPr>
              <a:t>TYPE D’ENTREPRISE </a:t>
            </a:r>
            <a:endParaRPr lang="fr-FR" sz="12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40" name="Image 39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81F06553-C79D-4DAC-ABEB-625CA78ED0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" y="1241383"/>
            <a:ext cx="2195964" cy="5735577"/>
          </a:xfrm>
          <a:prstGeom prst="rect">
            <a:avLst/>
          </a:prstGeom>
        </p:spPr>
      </p:pic>
      <p:pic>
        <p:nvPicPr>
          <p:cNvPr id="107" name="Image 106" descr="Une image contenant posant, debout, tenant, femme&#10;&#10;Description générée automatiquement">
            <a:extLst>
              <a:ext uri="{FF2B5EF4-FFF2-40B4-BE49-F238E27FC236}">
                <a16:creationId xmlns:a16="http://schemas.microsoft.com/office/drawing/2014/main" id="{91F39B57-00D4-4E87-AEF4-CE1E4DBAE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05" y="772192"/>
            <a:ext cx="1390127" cy="926751"/>
          </a:xfrm>
          <a:prstGeom prst="rect">
            <a:avLst/>
          </a:prstGeom>
        </p:spPr>
      </p:pic>
      <p:pic>
        <p:nvPicPr>
          <p:cNvPr id="103" name="Image 102" descr="Une image contenant posant, debout, photo&#10;&#10;Description générée automatiquement">
            <a:extLst>
              <a:ext uri="{FF2B5EF4-FFF2-40B4-BE49-F238E27FC236}">
                <a16:creationId xmlns:a16="http://schemas.microsoft.com/office/drawing/2014/main" id="{F623B17B-054E-4CC2-8CDA-C31C685F3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754" y="861320"/>
            <a:ext cx="1184783" cy="804139"/>
          </a:xfrm>
          <a:prstGeom prst="rect">
            <a:avLst/>
          </a:prstGeom>
        </p:spPr>
      </p:pic>
      <p:pic>
        <p:nvPicPr>
          <p:cNvPr id="124" name="Image 123" descr="Une image contenant posant, debout, tenant, femme&#10;&#10;Description générée automatiquement">
            <a:extLst>
              <a:ext uri="{FF2B5EF4-FFF2-40B4-BE49-F238E27FC236}">
                <a16:creationId xmlns:a16="http://schemas.microsoft.com/office/drawing/2014/main" id="{85950D73-1478-4A37-AA62-E5ECF104C5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963" y="523253"/>
            <a:ext cx="1390127" cy="926751"/>
          </a:xfrm>
          <a:prstGeom prst="rect">
            <a:avLst/>
          </a:prstGeom>
        </p:spPr>
      </p:pic>
      <p:pic>
        <p:nvPicPr>
          <p:cNvPr id="126" name="Image 125" descr="Une image contenant posant, debout, tenant, femme&#10;&#10;Description générée automatiquement">
            <a:extLst>
              <a:ext uri="{FF2B5EF4-FFF2-40B4-BE49-F238E27FC236}">
                <a16:creationId xmlns:a16="http://schemas.microsoft.com/office/drawing/2014/main" id="{34149852-14AF-4CAA-ADE8-428F36CEEC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452" y="39689"/>
            <a:ext cx="1390127" cy="926751"/>
          </a:xfrm>
          <a:prstGeom prst="rect">
            <a:avLst/>
          </a:prstGeom>
        </p:spPr>
      </p:pic>
      <p:pic>
        <p:nvPicPr>
          <p:cNvPr id="125" name="Image 124" descr="Une image contenant posant, debout, photo&#10;&#10;Description générée automatiquement">
            <a:extLst>
              <a:ext uri="{FF2B5EF4-FFF2-40B4-BE49-F238E27FC236}">
                <a16:creationId xmlns:a16="http://schemas.microsoft.com/office/drawing/2014/main" id="{141C5999-3B01-4D3C-8372-02CB2A8B99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094" y="141380"/>
            <a:ext cx="1184783" cy="804139"/>
          </a:xfrm>
          <a:prstGeom prst="rect">
            <a:avLst/>
          </a:prstGeom>
        </p:spPr>
      </p:pic>
      <p:pic>
        <p:nvPicPr>
          <p:cNvPr id="109" name="Image 108" descr="Une image contenant posant, debout&#10;&#10;Description générée automatiquement">
            <a:extLst>
              <a:ext uri="{FF2B5EF4-FFF2-40B4-BE49-F238E27FC236}">
                <a16:creationId xmlns:a16="http://schemas.microsoft.com/office/drawing/2014/main" id="{511D1DEF-F8B1-4494-A44B-05224D9D87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634" y="238923"/>
            <a:ext cx="1244983" cy="819137"/>
          </a:xfrm>
          <a:prstGeom prst="rect">
            <a:avLst/>
          </a:prstGeom>
        </p:spPr>
      </p:pic>
      <p:graphicFrame>
        <p:nvGraphicFramePr>
          <p:cNvPr id="123" name="Graphique 122">
            <a:extLst>
              <a:ext uri="{FF2B5EF4-FFF2-40B4-BE49-F238E27FC236}">
                <a16:creationId xmlns:a16="http://schemas.microsoft.com/office/drawing/2014/main" id="{499EFBF4-509E-47CB-A55F-EE904C1C9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48208933"/>
              </p:ext>
            </p:extLst>
          </p:nvPr>
        </p:nvGraphicFramePr>
        <p:xfrm>
          <a:off x="9692717" y="5298352"/>
          <a:ext cx="1364360" cy="1327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25" name="Rectangle 1024">
            <a:extLst>
              <a:ext uri="{FF2B5EF4-FFF2-40B4-BE49-F238E27FC236}">
                <a16:creationId xmlns:a16="http://schemas.microsoft.com/office/drawing/2014/main" id="{9B3949DA-DD4D-4C37-8329-FF77E361821D}"/>
              </a:ext>
            </a:extLst>
          </p:cNvPr>
          <p:cNvSpPr/>
          <p:nvPr/>
        </p:nvSpPr>
        <p:spPr>
          <a:xfrm>
            <a:off x="10702723" y="6424990"/>
            <a:ext cx="101662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cap="all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de détail </a:t>
            </a:r>
            <a:endParaRPr lang="fr-FR" sz="1100" dirty="0"/>
          </a:p>
        </p:txBody>
      </p:sp>
      <p:sp>
        <p:nvSpPr>
          <p:cNvPr id="1028" name="Rectangle 1027">
            <a:extLst>
              <a:ext uri="{FF2B5EF4-FFF2-40B4-BE49-F238E27FC236}">
                <a16:creationId xmlns:a16="http://schemas.microsoft.com/office/drawing/2014/main" id="{8F5FB98A-562C-425C-B208-E14923938743}"/>
              </a:ext>
            </a:extLst>
          </p:cNvPr>
          <p:cNvSpPr/>
          <p:nvPr/>
        </p:nvSpPr>
        <p:spPr>
          <a:xfrm>
            <a:off x="7554070" y="6345422"/>
            <a:ext cx="243528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100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INFORMATIQUE &amp; NOUVELLES</a:t>
            </a:r>
            <a:endParaRPr lang="fr-FR" sz="1100" dirty="0"/>
          </a:p>
        </p:txBody>
      </p: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8E73553F-2492-42CB-9B58-450760640C69}"/>
              </a:ext>
            </a:extLst>
          </p:cNvPr>
          <p:cNvSpPr/>
          <p:nvPr/>
        </p:nvSpPr>
        <p:spPr>
          <a:xfrm>
            <a:off x="9485990" y="6529070"/>
            <a:ext cx="8146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TECHNO</a:t>
            </a:r>
            <a:endParaRPr lang="fr-FR" sz="11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AC31748-C84E-4B59-B74E-6143142FACA7}"/>
              </a:ext>
            </a:extLst>
          </p:cNvPr>
          <p:cNvSpPr/>
          <p:nvPr/>
        </p:nvSpPr>
        <p:spPr>
          <a:xfrm>
            <a:off x="7235241" y="2549324"/>
            <a:ext cx="1866428" cy="36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376CC01-AD00-450D-9EAC-B666E9D54C63}"/>
              </a:ext>
            </a:extLst>
          </p:cNvPr>
          <p:cNvSpPr/>
          <p:nvPr/>
        </p:nvSpPr>
        <p:spPr>
          <a:xfrm>
            <a:off x="7245431" y="2602885"/>
            <a:ext cx="1846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rgbClr val="B0A3CF"/>
                </a:solidFill>
                <a:cs typeface="Gotham Bold" pitchFamily="50" charset="0"/>
              </a:rPr>
              <a:t>DATE DE CRÉATION</a:t>
            </a:r>
            <a:endParaRPr lang="fr-FR" sz="1200" dirty="0">
              <a:solidFill>
                <a:srgbClr val="B0A3CF"/>
              </a:solidFill>
              <a:cs typeface="Gotham Book" pitchFamily="50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410C05-D23E-454E-A30A-9906980B8ED6}"/>
              </a:ext>
            </a:extLst>
          </p:cNvPr>
          <p:cNvSpPr/>
          <p:nvPr/>
        </p:nvSpPr>
        <p:spPr>
          <a:xfrm>
            <a:off x="8072085" y="3448451"/>
            <a:ext cx="13740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Moins de 2 ans 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B2A799-7A40-4452-A831-00868DA88862}"/>
              </a:ext>
            </a:extLst>
          </p:cNvPr>
          <p:cNvSpPr/>
          <p:nvPr/>
        </p:nvSpPr>
        <p:spPr>
          <a:xfrm>
            <a:off x="8103250" y="4366324"/>
            <a:ext cx="11480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DE 2 à 5 ANS 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43F8978-A0E0-47BA-8481-5C9DADD6006E}"/>
              </a:ext>
            </a:extLst>
          </p:cNvPr>
          <p:cNvSpPr/>
          <p:nvPr/>
        </p:nvSpPr>
        <p:spPr>
          <a:xfrm>
            <a:off x="10702723" y="4372602"/>
            <a:ext cx="1138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0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DE 5 à 10 ans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CB8E58-C700-4EAB-8448-30CB2472A160}"/>
              </a:ext>
            </a:extLst>
          </p:cNvPr>
          <p:cNvSpPr/>
          <p:nvPr/>
        </p:nvSpPr>
        <p:spPr>
          <a:xfrm>
            <a:off x="8049855" y="3092672"/>
            <a:ext cx="925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53% </a:t>
            </a:r>
            <a:endParaRPr lang="fr-FR" sz="2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41FCE1A-46E7-4ED1-862E-E2E239780F8D}"/>
              </a:ext>
            </a:extLst>
          </p:cNvPr>
          <p:cNvSpPr/>
          <p:nvPr/>
        </p:nvSpPr>
        <p:spPr>
          <a:xfrm>
            <a:off x="8091060" y="4009315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20% </a:t>
            </a:r>
            <a:endParaRPr lang="fr-FR" sz="2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E0D5BE0-28A0-44A9-A082-1E722D0F7643}"/>
              </a:ext>
            </a:extLst>
          </p:cNvPr>
          <p:cNvSpPr/>
          <p:nvPr/>
        </p:nvSpPr>
        <p:spPr>
          <a:xfrm>
            <a:off x="10666041" y="4018029"/>
            <a:ext cx="864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chemeClr val="bg1"/>
                </a:solidFill>
                <a:latin typeface="Gotham Bold" pitchFamily="50" charset="0"/>
                <a:cs typeface="Gotham Bold" pitchFamily="50" charset="0"/>
              </a:rPr>
              <a:t>12% </a:t>
            </a:r>
            <a:endParaRPr lang="fr-FR" sz="2400" dirty="0">
              <a:solidFill>
                <a:schemeClr val="bg1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582E62C-878B-44AB-B042-8CE55D1820BC}"/>
              </a:ext>
            </a:extLst>
          </p:cNvPr>
          <p:cNvSpPr/>
          <p:nvPr/>
        </p:nvSpPr>
        <p:spPr>
          <a:xfrm>
            <a:off x="7238916" y="5008428"/>
            <a:ext cx="1866428" cy="362726"/>
          </a:xfrm>
          <a:prstGeom prst="rect">
            <a:avLst/>
          </a:prstGeom>
          <a:solidFill>
            <a:srgbClr val="6CBF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FD7D4D3-1C2D-4664-A6A4-01BC11A960A2}"/>
              </a:ext>
            </a:extLst>
          </p:cNvPr>
          <p:cNvSpPr/>
          <p:nvPr/>
        </p:nvSpPr>
        <p:spPr>
          <a:xfrm>
            <a:off x="7249106" y="5061989"/>
            <a:ext cx="18460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cs typeface="Gotham Bold" pitchFamily="50" charset="0"/>
              </a:rPr>
              <a:t>SECTEUR D’ACTIVITÉ</a:t>
            </a:r>
            <a:endParaRPr lang="fr-FR" sz="1200" dirty="0">
              <a:solidFill>
                <a:schemeClr val="bg1"/>
              </a:solidFill>
              <a:cs typeface="Gotham Book" pitchFamily="50" charset="0"/>
            </a:endParaRPr>
          </a:p>
        </p:txBody>
      </p:sp>
      <p:pic>
        <p:nvPicPr>
          <p:cNvPr id="89" name="Image 88" descr="Une image contenant jouet&#10;&#10;Description générée automatiquement">
            <a:extLst>
              <a:ext uri="{FF2B5EF4-FFF2-40B4-BE49-F238E27FC236}">
                <a16:creationId xmlns:a16="http://schemas.microsoft.com/office/drawing/2014/main" id="{21F69042-0B3C-4361-91D2-8A2D2C8371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6827" y="3093949"/>
            <a:ext cx="624233" cy="631200"/>
          </a:xfrm>
          <a:prstGeom prst="rect">
            <a:avLst/>
          </a:prstGeom>
        </p:spPr>
      </p:pic>
      <p:pic>
        <p:nvPicPr>
          <p:cNvPr id="95" name="Image 94" descr="Une image contenant jouet&#10;&#10;Description générée automatiquement">
            <a:extLst>
              <a:ext uri="{FF2B5EF4-FFF2-40B4-BE49-F238E27FC236}">
                <a16:creationId xmlns:a16="http://schemas.microsoft.com/office/drawing/2014/main" id="{7510DDD2-811F-466E-9E76-69700A0495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/>
        </p:blipFill>
        <p:spPr>
          <a:xfrm>
            <a:off x="7508768" y="3781133"/>
            <a:ext cx="510821" cy="850904"/>
          </a:xfrm>
          <a:prstGeom prst="rect">
            <a:avLst/>
          </a:prstGeom>
        </p:spPr>
      </p:pic>
      <p:pic>
        <p:nvPicPr>
          <p:cNvPr id="98" name="Image 97" descr="Une image contenant dessin&#10;&#10;Description générée automatiquement">
            <a:extLst>
              <a:ext uri="{FF2B5EF4-FFF2-40B4-BE49-F238E27FC236}">
                <a16:creationId xmlns:a16="http://schemas.microsoft.com/office/drawing/2014/main" id="{AFB216F5-4FC0-48BA-A9A5-9658E06897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31" y="2456055"/>
            <a:ext cx="1282410" cy="2168439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967214D9-BBFE-4C63-9BD6-EACE9AC41471}"/>
              </a:ext>
            </a:extLst>
          </p:cNvPr>
          <p:cNvSpPr/>
          <p:nvPr/>
        </p:nvSpPr>
        <p:spPr>
          <a:xfrm>
            <a:off x="7292117" y="5685231"/>
            <a:ext cx="25285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100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SERVICES AUX ENTREPRISES</a:t>
            </a: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822EF1A1-1C40-4CB8-9E21-883D267668B3}"/>
              </a:ext>
            </a:extLst>
          </p:cNvPr>
          <p:cNvSpPr/>
          <p:nvPr/>
        </p:nvSpPr>
        <p:spPr>
          <a:xfrm>
            <a:off x="7869509" y="5334627"/>
            <a:ext cx="2022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cap="all" dirty="0">
                <a:solidFill>
                  <a:srgbClr val="6CBFA5"/>
                </a:solidFill>
                <a:latin typeface="Gotham Bold" pitchFamily="50" charset="0"/>
                <a:cs typeface="Gotham Bold" pitchFamily="50" charset="0"/>
              </a:rPr>
              <a:t>13%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A0BE8107-0F57-49BE-BA62-C74040A83029}"/>
              </a:ext>
            </a:extLst>
          </p:cNvPr>
          <p:cNvSpPr/>
          <p:nvPr/>
        </p:nvSpPr>
        <p:spPr>
          <a:xfrm>
            <a:off x="10395801" y="4993856"/>
            <a:ext cx="70884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11%</a:t>
            </a:r>
            <a:br>
              <a:rPr lang="fr-FR" sz="24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</a:br>
            <a:endParaRPr lang="fr-FR" sz="1100" dirty="0">
              <a:solidFill>
                <a:srgbClr val="43C6F3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18C761E1-2BE0-4A2E-8249-729308A11A65}"/>
              </a:ext>
            </a:extLst>
          </p:cNvPr>
          <p:cNvSpPr/>
          <p:nvPr/>
        </p:nvSpPr>
        <p:spPr>
          <a:xfrm>
            <a:off x="10768024" y="5857441"/>
            <a:ext cx="838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cap="all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  9%</a:t>
            </a:r>
            <a:endParaRPr lang="fr-FR" sz="1100" cap="all" dirty="0">
              <a:solidFill>
                <a:srgbClr val="EE296E"/>
              </a:solidFill>
              <a:latin typeface="Gotham Bold" pitchFamily="50" charset="0"/>
              <a:cs typeface="Gotham Bold" pitchFamily="50" charset="0"/>
            </a:endParaRPr>
          </a:p>
        </p:txBody>
      </p:sp>
      <p:sp>
        <p:nvSpPr>
          <p:cNvPr id="1024" name="Rectangle 1023">
            <a:extLst>
              <a:ext uri="{FF2B5EF4-FFF2-40B4-BE49-F238E27FC236}">
                <a16:creationId xmlns:a16="http://schemas.microsoft.com/office/drawing/2014/main" id="{B2B52449-A03D-4740-80F0-2CFF177488B4}"/>
              </a:ext>
            </a:extLst>
          </p:cNvPr>
          <p:cNvSpPr/>
          <p:nvPr/>
        </p:nvSpPr>
        <p:spPr>
          <a:xfrm>
            <a:off x="10835534" y="6228486"/>
            <a:ext cx="10486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cap="all" dirty="0">
                <a:solidFill>
                  <a:srgbClr val="EE296E"/>
                </a:solidFill>
                <a:latin typeface="Gotham Bold" pitchFamily="50" charset="0"/>
                <a:cs typeface="Gotham Bold" pitchFamily="50" charset="0"/>
              </a:rPr>
              <a:t>Commerce</a:t>
            </a:r>
            <a:endParaRPr lang="fr-FR" sz="1100" dirty="0"/>
          </a:p>
        </p:txBody>
      </p: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30F0079D-2764-406C-AB17-7B53B36571DD}"/>
              </a:ext>
            </a:extLst>
          </p:cNvPr>
          <p:cNvSpPr/>
          <p:nvPr/>
        </p:nvSpPr>
        <p:spPr>
          <a:xfrm>
            <a:off x="10767485" y="5365405"/>
            <a:ext cx="9364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Édition </a:t>
            </a:r>
            <a:br>
              <a:rPr lang="fr-FR" sz="11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</a:br>
            <a:r>
              <a:rPr lang="fr-FR" sz="1100" cap="all" dirty="0">
                <a:solidFill>
                  <a:srgbClr val="43C6F3"/>
                </a:solidFill>
                <a:latin typeface="Gotham Bold" pitchFamily="50" charset="0"/>
                <a:cs typeface="Gotham Bold" pitchFamily="50" charset="0"/>
              </a:rPr>
              <a:t>   &amp; média</a:t>
            </a:r>
            <a:endParaRPr lang="fr-FR" sz="1100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DFD80EE7-D02D-4C84-A8C3-81E0CEBC3525}"/>
              </a:ext>
            </a:extLst>
          </p:cNvPr>
          <p:cNvSpPr/>
          <p:nvPr/>
        </p:nvSpPr>
        <p:spPr>
          <a:xfrm>
            <a:off x="7794535" y="5989545"/>
            <a:ext cx="2022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400" cap="all" dirty="0">
                <a:solidFill>
                  <a:srgbClr val="B0A3CF"/>
                </a:solidFill>
                <a:latin typeface="Gotham Bold" pitchFamily="50" charset="0"/>
                <a:cs typeface="Gotham Bold" pitchFamily="50" charset="0"/>
              </a:rPr>
              <a:t>14%</a:t>
            </a:r>
          </a:p>
        </p:txBody>
      </p:sp>
      <p:pic>
        <p:nvPicPr>
          <p:cNvPr id="22" name="Image 21" descr="Une image contenant couteau&#10;&#10;Description générée automatiquement">
            <a:extLst>
              <a:ext uri="{FF2B5EF4-FFF2-40B4-BE49-F238E27FC236}">
                <a16:creationId xmlns:a16="http://schemas.microsoft.com/office/drawing/2014/main" id="{621AA5CB-060D-4180-A958-5BEACCD1F3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768" y="4893261"/>
            <a:ext cx="215817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87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3" grpId="0"/>
      <p:bldP spid="64" grpId="0"/>
      <p:bldP spid="69" grpId="0"/>
      <p:bldGraphic spid="123" grpId="0">
        <p:bldAsOne/>
      </p:bldGraphic>
    </p:bldLst>
  </p:timing>
</p:sld>
</file>

<file path=ppt/theme/theme1.xml><?xml version="1.0" encoding="utf-8"?>
<a:theme xmlns:a="http://schemas.openxmlformats.org/drawingml/2006/main" name="1_Thème Office">
  <a:themeElements>
    <a:clrScheme name="Personnalisé 1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1232"/>
      </a:accent1>
      <a:accent2>
        <a:srgbClr val="40B0E5"/>
      </a:accent2>
      <a:accent3>
        <a:srgbClr val="F18318"/>
      </a:accent3>
      <a:accent4>
        <a:srgbClr val="E6164E"/>
      </a:accent4>
      <a:accent5>
        <a:srgbClr val="83D0F5"/>
      </a:accent5>
      <a:accent6>
        <a:srgbClr val="6CBFA5"/>
      </a:accent6>
      <a:hlink>
        <a:srgbClr val="0563C1"/>
      </a:hlink>
      <a:folHlink>
        <a:srgbClr val="954F72"/>
      </a:folHlink>
    </a:clrScheme>
    <a:fontScheme name="Personnalisé 11">
      <a:majorFont>
        <a:latin typeface="Gotham Bold"/>
        <a:ea typeface=""/>
        <a:cs typeface=""/>
      </a:majorFont>
      <a:minorFont>
        <a:latin typeface="Gotham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478F63631BEB4C8FEFCDD3BD4C8378" ma:contentTypeVersion="12" ma:contentTypeDescription="Crée un document." ma:contentTypeScope="" ma:versionID="6a8cbda92b5f18c4eaaa42b6d3dbf1ae">
  <xsd:schema xmlns:xsd="http://www.w3.org/2001/XMLSchema" xmlns:xs="http://www.w3.org/2001/XMLSchema" xmlns:p="http://schemas.microsoft.com/office/2006/metadata/properties" xmlns:ns2="6c85ee86-01e0-43ba-bd8b-1409f643c818" xmlns:ns3="939e7e6d-8e1d-4cc7-ac39-d551403c064c" targetNamespace="http://schemas.microsoft.com/office/2006/metadata/properties" ma:root="true" ma:fieldsID="064ca85771b27206a8c7c3151db8c7b1" ns2:_="" ns3:_="">
    <xsd:import namespace="6c85ee86-01e0-43ba-bd8b-1409f643c818"/>
    <xsd:import namespace="939e7e6d-8e1d-4cc7-ac39-d551403c064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85ee86-01e0-43ba-bd8b-1409f643c81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Partagé avec dé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e7e6d-8e1d-4cc7-ac39-d551403c06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9C5A426-6099-414B-858E-808BF1721F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102C3C-D7AF-4D36-B916-D1681E35364E}"/>
</file>

<file path=customXml/itemProps3.xml><?xml version="1.0" encoding="utf-8"?>
<ds:datastoreItem xmlns:ds="http://schemas.openxmlformats.org/officeDocument/2006/customXml" ds:itemID="{1F80D9B9-6419-4EE0-8C15-2CE2E70D5C78}">
  <ds:schemaRefs>
    <ds:schemaRef ds:uri="763a8556-c90a-490c-9b98-f6685318c91a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25380</TotalTime>
  <Words>905</Words>
  <Application>Microsoft Office PowerPoint</Application>
  <PresentationFormat>Grand écran</PresentationFormat>
  <Paragraphs>213</Paragraphs>
  <Slides>10</Slides>
  <Notes>6</Notes>
  <HiddenSlides>1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6" baseType="lpstr">
      <vt:lpstr>Gotham Black</vt:lpstr>
      <vt:lpstr>Gotham Book</vt:lpstr>
      <vt:lpstr>Arial</vt:lpstr>
      <vt:lpstr>Calibri</vt:lpstr>
      <vt:lpstr>Gotham Bold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Cédric Fiot</dc:creator>
  <cp:lastModifiedBy>PALAZO Marion</cp:lastModifiedBy>
  <cp:revision>396</cp:revision>
  <dcterms:created xsi:type="dcterms:W3CDTF">2018-12-04T18:16:36Z</dcterms:created>
  <dcterms:modified xsi:type="dcterms:W3CDTF">2020-04-02T11:50:56Z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0x01010034478F63631BEB4C8FEFCDD3BD4C8378</vt:lpwstr>
  </property>
</Properties>
</file>